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6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1" r:id="rId15"/>
    <p:sldId id="270" r:id="rId16"/>
    <p:sldId id="258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7" d="100"/>
          <a:sy n="77" d="100"/>
        </p:scale>
        <p:origin x="-306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814CE-B03C-4BE6-8615-2436188CB9C3}" type="datetimeFigureOut">
              <a:rPr lang="en-US" smtClean="0"/>
              <a:pPr/>
              <a:t>12/5/2011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79E8-7F4D-47EA-AE00-9847A4BA6C1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814CE-B03C-4BE6-8615-2436188CB9C3}" type="datetimeFigureOut">
              <a:rPr lang="en-US" smtClean="0"/>
              <a:pPr/>
              <a:t>12/5/2011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79E8-7F4D-47EA-AE00-9847A4BA6C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814CE-B03C-4BE6-8615-2436188CB9C3}" type="datetimeFigureOut">
              <a:rPr lang="en-US" smtClean="0"/>
              <a:pPr/>
              <a:t>12/5/2011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79E8-7F4D-47EA-AE00-9847A4BA6C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814CE-B03C-4BE6-8615-2436188CB9C3}" type="datetimeFigureOut">
              <a:rPr lang="en-US" smtClean="0"/>
              <a:pPr/>
              <a:t>12/5/2011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79E8-7F4D-47EA-AE00-9847A4BA6C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814CE-B03C-4BE6-8615-2436188CB9C3}" type="datetimeFigureOut">
              <a:rPr lang="en-US" smtClean="0"/>
              <a:pPr/>
              <a:t>12/5/2011</a:t>
            </a:fld>
            <a:endParaRPr lang="en-US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79E8-7F4D-47EA-AE00-9847A4BA6C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814CE-B03C-4BE6-8615-2436188CB9C3}" type="datetimeFigureOut">
              <a:rPr lang="en-US" smtClean="0"/>
              <a:pPr/>
              <a:t>12/5/2011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79E8-7F4D-47EA-AE00-9847A4BA6C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814CE-B03C-4BE6-8615-2436188CB9C3}" type="datetimeFigureOut">
              <a:rPr lang="en-US" smtClean="0"/>
              <a:pPr/>
              <a:t>12/5/2011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79E8-7F4D-47EA-AE00-9847A4BA6C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814CE-B03C-4BE6-8615-2436188CB9C3}" type="datetimeFigureOut">
              <a:rPr lang="en-US" smtClean="0"/>
              <a:pPr/>
              <a:t>12/5/2011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79E8-7F4D-47EA-AE00-9847A4BA6C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814CE-B03C-4BE6-8615-2436188CB9C3}" type="datetimeFigureOut">
              <a:rPr lang="en-US" smtClean="0"/>
              <a:pPr/>
              <a:t>12/5/2011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79E8-7F4D-47EA-AE00-9847A4BA6C1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814CE-B03C-4BE6-8615-2436188CB9C3}" type="datetimeFigureOut">
              <a:rPr lang="en-US" smtClean="0"/>
              <a:pPr/>
              <a:t>12/5/2011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79E8-7F4D-47EA-AE00-9847A4BA6C1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814CE-B03C-4BE6-8615-2436188CB9C3}" type="datetimeFigureOut">
              <a:rPr lang="en-US" smtClean="0"/>
              <a:pPr/>
              <a:t>12/5/2011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C79E8-7F4D-47EA-AE00-9847A4BA6C1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12814CE-B03C-4BE6-8615-2436188CB9C3}" type="datetimeFigureOut">
              <a:rPr lang="en-US" smtClean="0"/>
              <a:pPr/>
              <a:t>12/5/2011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431C79E8-7F4D-47EA-AE00-9847A4BA6C1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File:OstianInsula.JPG" TargetMode="External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library.thinkquest.org/22866/English/Architecture/huizen.html" TargetMode="External"/><Relationship Id="rId2" Type="http://schemas.openxmlformats.org/officeDocument/2006/relationships/hyperlink" Target="http://www.vroma.org/~bmcmanus/house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Roman Housing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Leah Miller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28600"/>
            <a:ext cx="3715305" cy="2989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5618" y="4724400"/>
            <a:ext cx="3259667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51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http://www.vroma.org/images/mcmanus_images/ches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3124200"/>
            <a:ext cx="2057400" cy="1898686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Tablinum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5638800" cy="5257800"/>
          </a:xfrm>
        </p:spPr>
        <p:txBody>
          <a:bodyPr>
            <a:normAutofit/>
          </a:bodyPr>
          <a:lstStyle/>
          <a:p>
            <a:r>
              <a:rPr lang="en-US" dirty="0" smtClean="0"/>
              <a:t>Office-like room</a:t>
            </a:r>
          </a:p>
          <a:p>
            <a:r>
              <a:rPr lang="en-US" dirty="0" smtClean="0"/>
              <a:t>Designed to see through atrium </a:t>
            </a:r>
          </a:p>
          <a:p>
            <a:pPr>
              <a:buNone/>
            </a:pPr>
            <a:r>
              <a:rPr lang="en-US" dirty="0" smtClean="0"/>
              <a:t>and </a:t>
            </a:r>
            <a:r>
              <a:rPr lang="en-US" dirty="0" err="1" smtClean="0"/>
              <a:t>tablinum</a:t>
            </a:r>
            <a:r>
              <a:rPr lang="en-US" dirty="0" smtClean="0"/>
              <a:t> into the </a:t>
            </a:r>
            <a:r>
              <a:rPr lang="en-US" dirty="0" err="1" smtClean="0"/>
              <a:t>peristylium</a:t>
            </a:r>
            <a:endParaRPr lang="en-US" dirty="0" smtClean="0"/>
          </a:p>
          <a:p>
            <a:r>
              <a:rPr lang="en-US" dirty="0" smtClean="0"/>
              <a:t>Contained:</a:t>
            </a:r>
          </a:p>
          <a:p>
            <a:pPr lvl="1"/>
            <a:r>
              <a:rPr lang="en-US" dirty="0" smtClean="0"/>
              <a:t>Family records</a:t>
            </a:r>
          </a:p>
          <a:p>
            <a:pPr lvl="1"/>
            <a:r>
              <a:rPr lang="en-US" dirty="0" smtClean="0"/>
              <a:t>Family finances</a:t>
            </a:r>
          </a:p>
          <a:p>
            <a:pPr lvl="1"/>
            <a:r>
              <a:rPr lang="en-US" dirty="0" smtClean="0"/>
              <a:t>Busts of famous ancestors</a:t>
            </a:r>
          </a:p>
          <a:p>
            <a:pPr lvl="1"/>
            <a:r>
              <a:rPr lang="en-US" dirty="0" smtClean="0"/>
              <a:t>Master of house greeted clients</a:t>
            </a:r>
          </a:p>
          <a:p>
            <a:r>
              <a:rPr lang="en-US" dirty="0" smtClean="0"/>
              <a:t>Mosaic floors</a:t>
            </a:r>
          </a:p>
          <a:p>
            <a:r>
              <a:rPr lang="en-US" dirty="0" smtClean="0"/>
              <a:t>Detailed wall paintings</a:t>
            </a:r>
          </a:p>
          <a:p>
            <a:pPr lvl="1"/>
            <a:r>
              <a:rPr lang="en-US" dirty="0" smtClean="0"/>
              <a:t>Sometimes of family and ancestors</a:t>
            </a:r>
          </a:p>
          <a:p>
            <a:pPr lvl="1"/>
            <a:r>
              <a:rPr lang="en-US" dirty="0" err="1" smtClean="0"/>
              <a:t>Caelilius</a:t>
            </a:r>
            <a:r>
              <a:rPr lang="en-US" dirty="0" smtClean="0"/>
              <a:t> house in </a:t>
            </a:r>
            <a:r>
              <a:rPr lang="en-US" dirty="0" err="1" smtClean="0"/>
              <a:t>Pomeii</a:t>
            </a:r>
            <a:endParaRPr lang="en-US" dirty="0"/>
          </a:p>
        </p:txBody>
      </p:sp>
      <p:pic>
        <p:nvPicPr>
          <p:cNvPr id="7170" name="Picture 2" descr="http://www.vroma.org/images/mcmanus_images/domustablinum_upen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228600"/>
            <a:ext cx="2438400" cy="2949677"/>
          </a:xfrm>
          <a:prstGeom prst="rect">
            <a:avLst/>
          </a:prstGeom>
          <a:noFill/>
        </p:spPr>
      </p:pic>
      <p:pic>
        <p:nvPicPr>
          <p:cNvPr id="7172" name="Picture 4" descr="http://www.vroma.org/images/mcmanus_images/paula_chabot/clc/pcclc.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4724400"/>
            <a:ext cx="2819400" cy="18772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590800" cy="1143000"/>
          </a:xfrm>
        </p:spPr>
        <p:txBody>
          <a:bodyPr/>
          <a:lstStyle/>
          <a:p>
            <a:r>
              <a:rPr lang="en-US" dirty="0" err="1" smtClean="0"/>
              <a:t>Triclinium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334000" cy="4525963"/>
          </a:xfrm>
        </p:spPr>
        <p:txBody>
          <a:bodyPr/>
          <a:lstStyle/>
          <a:p>
            <a:r>
              <a:rPr lang="en-US" dirty="0" smtClean="0"/>
              <a:t>Dining room</a:t>
            </a:r>
          </a:p>
          <a:p>
            <a:r>
              <a:rPr lang="en-US" dirty="0" smtClean="0"/>
              <a:t>Named after three couches (</a:t>
            </a:r>
            <a:r>
              <a:rPr lang="en-US" dirty="0" err="1" smtClean="0"/>
              <a:t>lectus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Wide bed/couch</a:t>
            </a:r>
          </a:p>
          <a:p>
            <a:pPr lvl="1"/>
            <a:r>
              <a:rPr lang="en-US" dirty="0" smtClean="0"/>
              <a:t>Different size for sleeping or dining</a:t>
            </a:r>
          </a:p>
          <a:p>
            <a:r>
              <a:rPr lang="en-US" dirty="0" smtClean="0"/>
              <a:t>Three people per couch</a:t>
            </a:r>
          </a:p>
          <a:p>
            <a:r>
              <a:rPr lang="en-US" dirty="0" smtClean="0"/>
              <a:t>Cathedra (chair with back) used by women and old men</a:t>
            </a:r>
          </a:p>
          <a:p>
            <a:r>
              <a:rPr lang="en-US" dirty="0" smtClean="0"/>
              <a:t>Beautiful wall paintings</a:t>
            </a:r>
          </a:p>
          <a:p>
            <a:r>
              <a:rPr lang="en-US" dirty="0" smtClean="0"/>
              <a:t>Normally two:</a:t>
            </a:r>
          </a:p>
          <a:p>
            <a:pPr lvl="1"/>
            <a:r>
              <a:rPr lang="en-US" dirty="0" smtClean="0"/>
              <a:t>One in back</a:t>
            </a:r>
          </a:p>
          <a:p>
            <a:pPr lvl="1"/>
            <a:r>
              <a:rPr lang="en-US" dirty="0" smtClean="0"/>
              <a:t>One on side</a:t>
            </a:r>
          </a:p>
          <a:p>
            <a:endParaRPr lang="en-US" dirty="0"/>
          </a:p>
        </p:txBody>
      </p:sp>
      <p:pic>
        <p:nvPicPr>
          <p:cNvPr id="6146" name="Picture 2" descr="http://www.vroma.org/images/mcmanus_images/lect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2971800"/>
            <a:ext cx="2514600" cy="1465653"/>
          </a:xfrm>
          <a:prstGeom prst="rect">
            <a:avLst/>
          </a:prstGeom>
          <a:noFill/>
        </p:spPr>
      </p:pic>
      <p:pic>
        <p:nvPicPr>
          <p:cNvPr id="6148" name="Picture 4" descr="triclini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304800"/>
            <a:ext cx="3152775" cy="2381250"/>
          </a:xfrm>
          <a:prstGeom prst="rect">
            <a:avLst/>
          </a:prstGeom>
          <a:noFill/>
        </p:spPr>
      </p:pic>
      <p:pic>
        <p:nvPicPr>
          <p:cNvPr id="6150" name="Picture 6" descr="http://www.vroma.org/images/mcmanus_images/domestic/womentalk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4573721"/>
            <a:ext cx="2819400" cy="18937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457200"/>
            <a:ext cx="3505200" cy="65563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Poorer Houses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6019800" cy="5410200"/>
          </a:xfrm>
        </p:spPr>
        <p:txBody>
          <a:bodyPr>
            <a:normAutofit/>
          </a:bodyPr>
          <a:lstStyle/>
          <a:p>
            <a:r>
              <a:rPr lang="en-US" dirty="0" smtClean="0"/>
              <a:t>Poor Romans lived in flats called </a:t>
            </a:r>
            <a:r>
              <a:rPr lang="en-US" i="1" dirty="0" err="1" smtClean="0"/>
              <a:t>insulae</a:t>
            </a:r>
            <a:endParaRPr lang="en-US" dirty="0" smtClean="0"/>
          </a:p>
          <a:p>
            <a:r>
              <a:rPr lang="en-US" dirty="0" smtClean="0"/>
              <a:t>3 or more floors</a:t>
            </a:r>
          </a:p>
          <a:p>
            <a:r>
              <a:rPr lang="en-US" dirty="0" smtClean="0"/>
              <a:t>First 3 floors were stone; rest were wood</a:t>
            </a:r>
          </a:p>
          <a:p>
            <a:r>
              <a:rPr lang="en-US" dirty="0" smtClean="0"/>
              <a:t>Ground floor was shops</a:t>
            </a:r>
          </a:p>
          <a:p>
            <a:r>
              <a:rPr lang="en-US" dirty="0" smtClean="0"/>
              <a:t>Small room for one family</a:t>
            </a:r>
          </a:p>
          <a:p>
            <a:r>
              <a:rPr lang="en-US" dirty="0" smtClean="0"/>
              <a:t>Windows only light source</a:t>
            </a:r>
          </a:p>
          <a:p>
            <a:r>
              <a:rPr lang="en-US" dirty="0" smtClean="0"/>
              <a:t>No glass in windows</a:t>
            </a:r>
          </a:p>
          <a:p>
            <a:r>
              <a:rPr lang="en-US" dirty="0" smtClean="0"/>
              <a:t>Dangers:</a:t>
            </a:r>
          </a:p>
          <a:p>
            <a:pPr lvl="1"/>
            <a:r>
              <a:rPr lang="en-US" dirty="0" smtClean="0"/>
              <a:t>Collapses</a:t>
            </a:r>
          </a:p>
          <a:p>
            <a:pPr lvl="1"/>
            <a:r>
              <a:rPr lang="en-US" dirty="0" smtClean="0"/>
              <a:t>Burn down</a:t>
            </a:r>
          </a:p>
          <a:p>
            <a:pPr lvl="1"/>
            <a:r>
              <a:rPr lang="en-US" dirty="0" smtClean="0"/>
              <a:t>Robbery</a:t>
            </a:r>
          </a:p>
          <a:p>
            <a:pPr lvl="1"/>
            <a:r>
              <a:rPr lang="en-US" dirty="0" smtClean="0"/>
              <a:t>Lack of room</a:t>
            </a:r>
            <a:endParaRPr lang="en-US" dirty="0"/>
          </a:p>
        </p:txBody>
      </p:sp>
      <p:pic>
        <p:nvPicPr>
          <p:cNvPr id="4098" name="Picture 2" descr="Picture of an insula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2895600"/>
            <a:ext cx="3333750" cy="1285876"/>
          </a:xfrm>
          <a:prstGeom prst="rect">
            <a:avLst/>
          </a:prstGeom>
          <a:noFill/>
        </p:spPr>
      </p:pic>
      <p:pic>
        <p:nvPicPr>
          <p:cNvPr id="4100" name="Picture 4" descr="http://upload.wikimedia.org/wikipedia/commons/thumb/9/9c/OstianInsula.JPG/220px-OstianInsula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0" y="838200"/>
            <a:ext cx="2298700" cy="1724026"/>
          </a:xfrm>
          <a:prstGeom prst="rect">
            <a:avLst/>
          </a:prstGeom>
          <a:noFill/>
        </p:spPr>
      </p:pic>
      <p:pic>
        <p:nvPicPr>
          <p:cNvPr id="4102" name="Picture 6" descr="https://encrypted-tbn1.google.com/images?q=tbn:ANd9GcSEwCdotlKz-CWc4cTzEAoEDbxBc1LdOx2IuBC01zTYscPSvwlGWg"/>
          <p:cNvPicPr>
            <a:picLocks noChangeAspect="1" noChangeArrowheads="1"/>
          </p:cNvPicPr>
          <p:nvPr/>
        </p:nvPicPr>
        <p:blipFill>
          <a:blip r:embed="rId5" cstate="print"/>
          <a:srcRect r="3396" b="3158"/>
          <a:stretch>
            <a:fillRect/>
          </a:stretch>
        </p:blipFill>
        <p:spPr bwMode="auto">
          <a:xfrm>
            <a:off x="4114800" y="4495800"/>
            <a:ext cx="2438400" cy="175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1676400" cy="655638"/>
          </a:xfrm>
        </p:spPr>
        <p:txBody>
          <a:bodyPr/>
          <a:lstStyle/>
          <a:p>
            <a:r>
              <a:rPr lang="en-US" dirty="0" smtClean="0"/>
              <a:t>Villas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14400"/>
            <a:ext cx="6324600" cy="5943600"/>
          </a:xfrm>
        </p:spPr>
        <p:txBody>
          <a:bodyPr>
            <a:normAutofit/>
          </a:bodyPr>
          <a:lstStyle/>
          <a:p>
            <a:r>
              <a:rPr lang="en-US" dirty="0" smtClean="0"/>
              <a:t>Also known as a complex</a:t>
            </a:r>
          </a:p>
          <a:p>
            <a:r>
              <a:rPr lang="en-US" dirty="0" smtClean="0"/>
              <a:t>Country house (wealthier famers)</a:t>
            </a:r>
          </a:p>
          <a:p>
            <a:r>
              <a:rPr lang="en-US" dirty="0" smtClean="0"/>
              <a:t>3 main parts</a:t>
            </a:r>
          </a:p>
          <a:p>
            <a:pPr lvl="1"/>
            <a:r>
              <a:rPr lang="en-US" dirty="0" smtClean="0"/>
              <a:t>Villa </a:t>
            </a:r>
            <a:r>
              <a:rPr lang="en-US" dirty="0" err="1" smtClean="0"/>
              <a:t>urbana</a:t>
            </a:r>
            <a:endParaRPr lang="en-US" dirty="0" smtClean="0"/>
          </a:p>
          <a:p>
            <a:pPr lvl="2"/>
            <a:r>
              <a:rPr lang="en-US" dirty="0" smtClean="0"/>
              <a:t>Living spaces; about as comfortable as </a:t>
            </a:r>
            <a:r>
              <a:rPr lang="en-US" dirty="0" err="1" smtClean="0"/>
              <a:t>domus</a:t>
            </a:r>
            <a:endParaRPr lang="en-US" dirty="0" smtClean="0"/>
          </a:p>
          <a:p>
            <a:pPr lvl="1"/>
            <a:r>
              <a:rPr lang="en-US" dirty="0" smtClean="0"/>
              <a:t>Villa </a:t>
            </a:r>
            <a:r>
              <a:rPr lang="en-US" dirty="0" err="1" smtClean="0"/>
              <a:t>rustica</a:t>
            </a:r>
            <a:endParaRPr lang="en-US" dirty="0" smtClean="0"/>
          </a:p>
          <a:p>
            <a:pPr lvl="2"/>
            <a:r>
              <a:rPr lang="en-US" dirty="0" smtClean="0"/>
              <a:t>Staff live and work</a:t>
            </a:r>
          </a:p>
          <a:p>
            <a:pPr lvl="2"/>
            <a:r>
              <a:rPr lang="en-US" dirty="0" smtClean="0"/>
              <a:t>Stable</a:t>
            </a:r>
          </a:p>
          <a:p>
            <a:pPr lvl="2"/>
            <a:r>
              <a:rPr lang="en-US" dirty="0" smtClean="0"/>
              <a:t>Small hospital</a:t>
            </a:r>
          </a:p>
          <a:p>
            <a:pPr lvl="2"/>
            <a:r>
              <a:rPr lang="en-US" dirty="0" smtClean="0"/>
              <a:t>Small prison </a:t>
            </a:r>
          </a:p>
          <a:p>
            <a:pPr lvl="1"/>
            <a:r>
              <a:rPr lang="en-US" dirty="0" smtClean="0"/>
              <a:t>Storage space</a:t>
            </a:r>
          </a:p>
          <a:p>
            <a:pPr lvl="2"/>
            <a:r>
              <a:rPr lang="en-US" dirty="0" smtClean="0"/>
              <a:t>Grain</a:t>
            </a:r>
          </a:p>
          <a:p>
            <a:pPr lvl="2"/>
            <a:r>
              <a:rPr lang="en-US" dirty="0" smtClean="0"/>
              <a:t>Oil</a:t>
            </a:r>
          </a:p>
          <a:p>
            <a:pPr lvl="2"/>
            <a:r>
              <a:rPr lang="en-US" dirty="0" smtClean="0"/>
              <a:t>Wine</a:t>
            </a:r>
          </a:p>
          <a:p>
            <a:pPr lvl="2"/>
            <a:r>
              <a:rPr lang="en-US" dirty="0" smtClean="0"/>
              <a:t>Products made in villa</a:t>
            </a:r>
          </a:p>
        </p:txBody>
      </p:sp>
      <p:pic>
        <p:nvPicPr>
          <p:cNvPr id="3074" name="Picture 2" descr="https://encrypted-tbn3.google.com/images?q=tbn:ANd9GcRfjnpPcH2ptS3545UpVouqbb8evAA69i7eTrYLpD4xf-jGPLIO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86400" y="609600"/>
            <a:ext cx="2486025" cy="1838325"/>
          </a:xfrm>
          <a:prstGeom prst="rect">
            <a:avLst/>
          </a:prstGeom>
          <a:noFill/>
        </p:spPr>
      </p:pic>
      <p:pic>
        <p:nvPicPr>
          <p:cNvPr id="3076" name="Picture 4" descr="https://encrypted-tbn2.google.com/images?q=tbn:ANd9GcS3srkGVNvhmqyiL5xu1F3SLqSibwiz4ELZrnxWBckvIUOI3Mc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3124200"/>
            <a:ext cx="2447925" cy="1866900"/>
          </a:xfrm>
          <a:prstGeom prst="rect">
            <a:avLst/>
          </a:prstGeom>
          <a:noFill/>
        </p:spPr>
      </p:pic>
      <p:sp>
        <p:nvSpPr>
          <p:cNvPr id="3078" name="AutoShape 6" descr="data:image/jpeg;base64,/9j/4AAQSkZJRgABAQAAAQABAAD/2wBDAAkGBwgHBgkIBwgKCgkLDRYPDQwMDRsUFRAWIB0iIiAdHx8kKDQsJCYxJx8fLT0tMTU3Ojo6Iys/RD84QzQ5Ojf/2wBDAQoKCg0MDRoPDxo3JR8lNzc3Nzc3Nzc3Nzc3Nzc3Nzc3Nzc3Nzc3Nzc3Nzc3Nzc3Nzc3Nzc3Nzc3Nzc3Nzc3Nzf/wAARCACOALcDASIAAhEBAxEB/8QAGwAAAgIDAQAAAAAAAAAAAAAABAUDBgACBwH/xABBEAACAgEDAgQEBAMGBAQHAAABAgMRBAASIQUxBhNBUSJhcYEUMpGhI0KxBxUkM8HRFkNS4SViwvA0Y3KDorLx/8QAGQEAAwEBAQAAAAAAAAAAAAAAAQIDAAQF/8QAKREAAgIBAwMDBAMBAAAAAAAAAAECEQMSITEyQVETFKEEI1JhIjOBQv/aAAwDAQACEQMRAD8A6/1nq0PScYSzI8hdtqRoLLGr/SvXSD/jddpYdPk2gH/mDk/LjnWf2hIr42GpIss3BPcUL01gwsXJx4JZYg7GNTz27DmrrXJKWSWRxi6odJJWxOvjyFqrBckkg0/auPbWx8cot7unugDAAtIBf7emng6dhCqxIKHAHljUywQqKWJAB2AUcab08/5/Brj4K8PHEG+NTiEWaY+aDt9/TRCeMsNxaGMD/wCYXX/0fXTryo/SNPl8I1C+DiSCmxoT/wDbH+2tozL/AK+DXHwK28XwAFkGOUF2TMw5omuU9hqJfGkO6UNjqnlkj4nbmvop9PfTw4uOVCmCLaDYGwa1lxo2QIkUAF+sQI0dGb8vg1x8C9PGHTT/AJgmQVZYxmuf3/bUcnjbpyyFUimlF0GUDn7Xema4qhQpbgeiooH9NayYGLJG8ckKsrimBvnW05vILiBnxXgsB5GRjM7C1R5GQkVf/TxqP/ikk1HiRyGhQXKSzf8A250wbp+I4B/DQsQmwbkB49udQxdOjQHZDiISKJSH/voNZvIf4gTeK5lYK3SZjuXfaSBwAO5JFj314njbEKbmxpx7HgX++m2PjCKNkcqyE3to9/uTr1sLGdizRIb4N+2i4ZvyBcfAik8cwoTWE+0LbFnAo1ddvlxrD44jXcDgvQ7EOK9fl8vnp3HhYsTM0ePGrMKJ22a1J5MN/wCVHfr8I0NGb8vgNx8CZfG2AVXfBOJOAV+E0b7d/veoj46xGjLwYksjBtuwkKdPRDEtbYE57kKNDzQAZ0DJiRMlHfLwCv2+es45kur4CtL7ClfG6m/8A+4dlEgtu1Ecdqv9NFQeMcJ13SIIwTS3KOf1rTKXCxZjulxomPuUBOof7p6eK2YsaUbGy1+Xp9BrKGdPqBcfBG/iFWSNsWDzSxpkLUy/oCPQ+ugJvGa47MMnAeMqaIMgs81xxzpgnScWLnHXyj7hVb/9gda9YjROkZbSKHYQtyqAEjWksqV6jLT4HGHkplQCVAyg8EMKIP01mlPg4s/RUYgKSxBHHdfh9Per1mq45OUExWqdAPjnb5WOzV8KSFSSBz8Pvx76Z9Hff0rEY1zEvN36aD8Z0MFXa9tOCQeR8JIr9APvphhrsxIVpQQgsL27anBfekxn0onvnXutbFc60nmWGJ5GDEKu4hRZP01e6EqyXXgPOgs7NhgxyzyiNmQ7LNG/kPfVYyOr5OMh/EuxicDY7NsdvUAjivqa1KeVR4LQwuRY363ihtkYaSTcQUAG5QPWr7azK6zjwxyNGrzFBdKCbrvVapUvWMOOZd+RFE8Y3ARmyx9QewOo3z54oMiCeVssIaZ0O7Z/9R29vf6DmjqLzy7nT7aJb4esxrM8uTOI4WQFI3HbgH83bm9CTeJ1EqMgqNTUicGyfn716DSMTxEeYUQoyja1ghvWxzX7k61fqWKZRERE3mEqghYO4I9/b15Ok9WVbMf0Y90NOpZeRmJGXlnUwMWXyk/Nzxf/APedHf37OMaJ0VSq0JJHG1T71qr5TCLIKRhPjJLxyjavAs18+57alycifJKHGMUeMXI9B5pA5IHqePfQU5b0M8caSotMXVBlmZTOrwMVMUkB5S64P9fpo7PyIVxHj8wSFhtoPTH3++qM2XLMyyJKRuAEe0Bi7Gxwo9f04rjUkspSSFhOx3sA9ShRZHsx+RF3pllZN4FaovD5sCY29ZUdgoIXeLOq51XrjzZiQDfDEsiF3Rg3mLfoK57eml+TDM1O+OoVl4KHsD+3tYvXjzRmQfFHKHJESbtvAAs0bB9r9NCWZy4DDDGO5Ys7qsn4WR4544GDbUJ53evH20X0vqCzhYppo3n22PLPDD3+vy1VHMzEnHkjRdrCTHlFEi6I+Lt29rOo0lONmo4WWFKFJElEf+XtwT3r5cXplkknYHijJUXBZhiZ0iTyPtnNpfIB9hor8Sv4v8Pte9m/dXw9+311SW6pnZGGxaEFL3IMhTfJO0ChY4HrWj4fETtnJ+IKxoFO1VdaY89+aI40yzUTlgZbe+lnWsiGTomaQRtCMtN8NkenP01H03qvnzVkTr/FA8pQBQ45G71Ot/EeOknRsoFCzKu8ADmx/rqk5aoNohpcXTJvCWGcHpzwnkFw4NVdop7enrrNMOnxeWJuCCzi7N9lC8ew4Gs08I1FIm3uVv8AtAMnk4RjJCh2Lc0Ow9/r/XT3GcNGFUcIFW/f4Qf9dJvHce+HHdq2ornkcbvhqxRvn002wucVXPG6z2qv/YrUYWs0v8Ge8UbZjmLEmkXhlRiOL7D29dU/I63m5GFEissSr/nMW+MD04sV2P7aY5nXoMCXJhuWeV3O1E+Lb2FX6f8AbVTlyZ1lmeeWAp6UtNQP8z337/LvzqeXJb2OzBipboL6t1RsfHRvOky52KqIrB20aLEVdevy+egk6iMoS/gmTImUm5ZUtFYXwAeLAP2Gosq2QzY0mP8AxuFmEoR1PYsBYJHF1/voETPLijyE/DxxubdjQkrtX/Sb7kEnn11K2XVGv4ohEy4ojLKot9u0RqTz7Ba+Vgi9MBJJLE0W5mlnQN5Edou7uF+ZNV9NLc3LjgxUZ5ImZ9wYRNvQtZ7N8N19f00Tl5Rmx1lWVZ5925pY90ZUH1Ve5oWO/ftrU2HgnXLkbGEabIVJ2tAkgLFj2BJoA9uPYe51sq46JJmjKyTkLFueIKaSTuSQefcAewvQeW+RM03m4UkkTIlFJApJHJbgd7rj5fPWkMa9P/xOfJKtlmjiDj+G6j1v8xHPr/3CtsOwX+OxlmH42QvvJRCEeNHIHPANn0+XvrI41x2WDNnLygskO00rRkmjfvxdcUB+sGKZJICmIwmSaA0jSKXjBAsG6AuvlwDegGaPFi2lA8qygGFGLMTwLFClHrV+ujuuADQsVmjkSIIYyQhx5Nh4YqDtrleb4N2a9tay5GQX8kCWBgxKjbw+3ihZJXi+fkeNDQZOLHhLHHjIEkt5ZJC2+IUAOeQDdgdqHOpJJXxgmLi4WR1CGMDdIbXaxHzNmvfQoNjIZEcERZy0k0jKpOPIEVlJsAWbFDdwObrQ8uUAwXzGjIcxby3CA81d2SAR6dwPfWsrnFijCtkxLCQpdYSqMf5WsmzXevSuNI4MnMfMmxMeLH88WVlWiS98MT63zwdGrQHsPWBTMl8qePI3qLIiBZ/qzcDn04/10TgZMcsbJLkzwG/gDbUVgPzUfXn2+WlxzMd4xjRssM7LtEYVNsbqeXdhQYDk/O++h/xubLIfw/TsfJ8ugP5CyL/zNv3739NFbg7FjGU2NEwXHaB5Wt1aRgqi+CzVXrVX+2lM/VsKbFlV4FCI9ecxbdYNgAenHr8xpZkCeOSOKSfJWRYQfM2llq+PzGiKHoeeNeeXKzSTsBIwADK0duD3216gd61qAv0M4saSScyYues0W21aSQ2h9TxXA99dGMvndBnilAm2ReW5viTgX/XXLOjTxYiA4zqnmgqYmDfCL5K2OfQkd+dXvGyYB0OTGbL3ZAhadiE2lwRYJHvqkXpuyOZao8Fx6HJ5uBuIqpZVA9gsjAfsNZqLw7MJsEst0W3WTYO4Br//AC1muqDuKZwvkW+PCf7oCqwDGQA3zxRPb15C6kmzsLFxI8bIyxGxh9GO6gvfQn9oMTnDxpUPZzHXzYdz8uCPvpT1/FfKjjgkhjiVIwGyJFDAqQOOfnfGuaU2ski+KKlSYhzJpDIciGRNgYs0kh4Tm+R6ntY5u9KzNOIpcmRHkGQwCxGNhwCeV28L25v3HbUmfKoibGhefIjaYfwpFJN9gQDz2o0PlqOR+p4+DH5eWNmQ1Rt5ZZnYjkAcUfzc+lc6jyd3CMAGJG4kXGmd1MbAxfCoPYLfL8H00vz83GyoYseDJbHyYCryUlNEo/Tca+/Op8ryWd48wvMcWki2vutqHNg0KsH7c6VSlYWxI/PyHjkJJV0Kmv5gW7G6vjg2K0UrM2b5WXm4s6YQP4xUi3ysFIaJSL2m/hBHf9dNY8uXG6WY5sB2xciMIDDIVaSSwOVN80AeORuGlkT5ZiVo1mkF71xUdQ4i5AJPoQT+U88aKw4oIfw8TTZeQ4AcGXaoR2IJJs8/Fto++nfAFuw8GJXGT57NGwYRRAMFkYMKYG+SDYrjgaDXOwceSOR1xjGQ6JLIA7D+W+5PFng9yRrd94yyBFkeQ4TeZUV+DySCFK2O/FXwD6aDyc2MSy+S0TYI+CP8RLcxRT2K+h4AA9tIlYzdDGOXp+UJMyORI0lZWVhEVMzUV5PqOAKOvZJ0mzlmAcqY1aNo4vikY0CoDXzdcg96u+2lsYkjmOS34eSWQM+9tz2n5QQp/LQbsa9OOBqDLbLjzljw8NZnjk3Izjje1ltpB+FexBPy0VzsBjmJcWSR8bNgGMk1bWbGVjFfNA3bcg+h7aLO5MzagZmZQ3BJURn4izPRU9wKN0T8tJEmmjzJlBgzYoYwQjkhlI5Is8g2CLHJ960bjQ5mThrDDDL5BiJlJkSNwB6EsBwTwO9VpWqDyESZrzyNk5GVJFCnxREDzWAIHFirB5+uhZ+r4cmKceT+GY5W2rNHag0QQaJ9CBx2rW2Rk4KtCZo1x1kxQrCZTuiQA8g2N5v51ya+cEuBFI7qkIyFgVCzLj7TMGsXZ7epF+330QPY9GxsSTJAIdms5OMSoQUtWa2XQ9fQV66jxcrITGYZBXH8wFI5JSd0q2exHbgD5a0ikfFkxoo3CwbCdrSVu23bbbrmxYHsNCzwmSxDkhwvxiPZwST7k9quiftrJGbMg6kYpJMCeJZceOcu7eaTdGidwsheLA9dMfwy4ONAuEqyyyIZUaRgJApPc1yaFaWYEksbRiLGIjWjJkQuJCVJv/LsgAkDvXv6a0zJmidwMh9kr8bDzG1iqUMbv1HppqFb7jR87IgUfwzGrqpjlg/5nB+hHPJ7auPTzkz9MklkhXdHSAsaYLQ7e4/XXPJM/quJLMkRyY8mCIKUkj33GBQIA4GrD4ZeTIgyJJceSVwhDTM+4q3FH6enqNCSqLFk9jqPgcAdGf4mb+M1s3cnjmvTWa88CLt6KRTf5p4I+QHH6azXZg/qiedPk28YASYjQspKmB34HYhk5/Qtqk9SzsmTBkxXyY5GKBmCIbTigR7f+++rj4zdY4iSu4/hJ+PqUGqV1kYcGEIsgyzTupYUFCR8kAk+v5e2uTNvkZ1fTciePMxpGMkQxHYHdHK8xdjfJUEDjsLvtqDG6wFz8f8A8OxXxirwq7Ela9wTwK9zXy0t6lj4LQCRE8vJ8wSCJWDArXB3Hg37dhrTNMCeXHHBjGUfEsO0t+YgWSQKr/XSJUdj3JczO6VG0bf3g8U4kZQm1nEiqCF7gLt+331DPvGfPF0+B54mI8xciMboaH8tcAd+19+2h4zhrkPhZUwDuBHLMArhSvqLujyAKNc868y26e8cOPi5jQjywJAZASG4+IgCvWiO51RUthGT5kUOF5bTRHJlyCGkkxnYiueBQHqVrj09NEwyQ4fnSyMIdpWJnjjLOsoo2u48HgHt3PGlcMeScjZNNjR45JYSRBhSqatSARZuqHb7cs4hCcVcyHLyhh8u6Ry7lNGgE3Dk0OSRY3aDCiJ8nKz3yMaOMxwYzW9KzkFhwKs2SeOPnqSOGQzCYSeRGHDtBMVkFWeVBskA0CL/AJvlWt8bPOPDMkeOYo5RsgLnayWfiLC/zEVbCvXSkq8DwtkOiZU8ihUULtAAqySKsX7Vxzesv0Z7k/l5CHJnErYsrFfPC1tFkhQCPyggn66I/EZMWEqZarBhRmN5RCw8xjzyL9TS33GoM+ODH3GCU745A0s8YCqbsVXy5B+uiZs3FkhkEUkM0UYdkIRSnG3tYsCyaHsB21uTGY7gEGXIllwGi3yBIx5kjWPgN8t3Hz4Ne2j5Z0mxmOeshgU7kBmUbiTbAi/iH3v99LYOmQ+QMpvKx4EZJS3mAyyE1wvoi8XXej7jRanCpjjoiK0m0TSR7CSL3EAntR5Ne/OklEZAmVOIVhGQQzAGJRkQswU+vqK9tS5Hn9I6nHJkTwQrHGixpA5Amcihuo1YBFg6kXIPWIH/AA81sWWKJVRiIu5cEDsKHc9/XUuR0fFaPIYY1ymPZFHG7FeKBJPHNVd8dhzp40gNgCxPi0uVGZMZo3O9r2qVJ7lWPw8+tCgNTSGBsRxPNKyqixxE+WwiU3wAvJvgd9Qv+PwmRp1ZxEqq0qQhSwqvLPPAHajd3xraaFWRZI41iOySPICMykElSebFrxfy0a3oF7Am6SfJR8PpsUag+Q0EZYgEDuB72PeufvqSJcmJo5seXHdwrKqkFfL+EjdJQoE3Xe+B9inxpeny4zNi46SRJ50+RjZO4TKQRSk8hiT+l1ehD5kmKZW/w+P5lK2REVKswBJIHcaYUJjkyYnhly2jmCUJI4mLq3cAkWLP7XqxdHylk6c8ECrDHMQSyqbb1HJ7n6XYGq707L8mOWPKxsdjJJzkxOxDE+o9G71RGrvldJx8XGx5Y8nfIybni3C1FE2PYcV+2pT6WCWyL14Nh8jpZUMWVmDizfdFJ+nJPGs1v4QYno0XPYKKHYUoH+ms124uhHnS5FvjoSKuFNC7K8bMWo/y2vp681xqv+Io1ZsVJwqwqrKXPBUcXR9+e2rH4+Yx9OhdWCkybeT6dz/QaVS9Ok67jozymPyQaCjuWv8A2H665MivLJHThajTZznJdvPCJD/hgWYTuxWNjwPU8/Oh3vQKGHysvMYSNLvVjJst0B7FT6cXz8tOeqdLlwpvwGTKHyXD7WXlVHfgehoV29dVzKh/CoUGFLDjuFaJcm9zLfPtZ28Hg1oRR2N7As3WoSzwxM0O8qrzb/5QbA4+ff768wMYSx78aePzWZlkEz/mQ9ib4BscD19a1NkY+LHhvLBWKnLRiOcy7RsobgeRz+ntoKTCizmxziNKEZR50hNiRwOWCjn247DVUqWxOwqObA3CGTKmCgM5DxDlhQHHb9O9alhnhXKyXyIzLHFEEVMhdrCwf5QaDcA3WgcPCeDHUhlyUmm2PCkd/DweT6djfpxzppjthjIhimknhgCD42S+SRuBqgbpgObN6VoZMyOSSXKmx8coj5VRp8LSoOAW+OiQKs9vQ6kGV/dg27sKOOEMAdxZ5SwAVwvFcWobvR5Gg+o50haaHF/EhIwRCXpApuiQFHrZA9tAwpJjwpJl45IQq6sHUM636evYfbWSM3Q66nl+RHj5hZMuTJRZJIJIyzRjjtxwPvfHPyEEODNkH8O5hyRGinzH2KorsoF+38119dALm5hmEiEsrlSQTuNXwGPe+f2006RHN5+KHjSaF5C0wSbdKyKtVt4rkd+5vRqlsCxh0zIlx545kxiHX4zLOoZ5gR+eh/KeOAe/317+JlzIcufAyA0HlXkKyLFR7AUfS7qhZrUDuBIyI/wlCUWIG122B8Jqx9jZJ0pz0g6bJtV3GSiihJ2YEnkV2FX351NK2M3QfHJiwpF/dyzCVXdQyygBhR3Fj3r09v11BufqARsZMaMiExmOOxy3Zmrjt69vloXMkDCRYVVFKlKlkewKHFegI7XqeSfIbHgw48lfIiS2x1Ulm7ilFc36HT0LdhMaN0WRZupZePkrGTtiKmQLzturF3zz+uicnNW4FyMeKGBBbIfg+IHgkA0bu6OhsjKklaExY2UqpBtkj8oyOpHNhaGwfOtS4fVYsb8IkwZFSLZG4iAJogb2HZiATz+2h2DYVNLJm4cYwysUl26Yi7DJ8VWvqeDzfpdDUUq4EWIFmO1twJeVtzE1RIsfl+fHf76JTanVPxrdSx2QxOUac7JYb9Vviu/YCgdCpjrPnNLlZiRY6AbZUjDMwNV8I4B7/txrAHXQYOl4a78Iu0gsBNvIP/UCPTtq7y9Jw4OhfiI2MjmFtsrG7FM39dR+BMOD8E8gVWUkBTVmq9/XT/q8IHSJ1j+HYhIA+h7aKh/Btkck96RP4KkjfoMQSwUd1cMKIO40P0I+1azWeDGWTo6zIdyyN39yoC/+nWa6cL+2jklyxZ/aG5XHxCCy8tZHPHB/07/76jhx8rHx2lw5KaOYsY7sSrtBrUn9oWwx4IcMQGdqX2AHyPy9NTYGcmJgYn4pizZMjKJACQTZr6DsNczSeeVlYXSopXX8mLqDlo4WGQ5QSosuwM19h69hqvZeOuPHD+KSQZBDsMUkuVJIAPPI+3J411GbpMOXkZUeRKrhhccakBogRyeOfvqt9R8Di5MzM6hIYofjC9yAO3PfQcZcnWpx4Od4uNjmWWRcMjbMAkczvtxxzu3H+bt632rXuZ0mPzph01zJYCboTXmG7tRz+npronSvDH95YzTFvKxytxLe/dzdm+efb66MwvDMHSstFjwzK8gJfIB/IT3r21kpNWFzjdHO8nBlwMcoqzOqAkPGu1VN/Lv68H6euhZxkjCx8WGHeci0gi8pTsHb7e9/7a6dldATHwnyurZj5KwNujoflPpdcnnVVlxYuowzPArY81ATSueJByCUA/f61pGmuRotPgq6zthRY+OIImmkJLKQGcLVbbHJ7E7dDY88k+Q5OMss6s3mKsG5UU8Ux/l+X2rnTDInh6PGscEJnyGVlZ5KJ2H/AMovaePQ9u+lGJDkRQ5DYksuNG4+MBCxYVVNzwO5BPvpk4gaZIqZTSBpklSC9hkhUqrivzXVcet6n/DGKVcVnikUDy4jHtse5sjdXJG4ck+mo8HpcgikORN5RCgxO0hoEtVD5/XtemYH4LHlTMaabJPeKJ73xKfzbhytEk/Ovno2bSByTjFGyRyNqr8TliQvJ2gkXfNccaiTNieNJZo8XEESPGqNGVdrqt3Fknv89TTxS4yGeRo55ZYh8eQwZTzwCK5JvsdCZi5iY6LnoCJZTJEkQNsaPsbH39BrRozCE6c8QOVP1CJI5SVaR7Fkr6rzweOf21A8rrGHx0xkM7qdsdFVAHpdEgAGq9ToYHBeOPJ6h57MtK0XAN1dmzQvmh871JkpAcwT4cjRjYFhUM0rIfb9OflWjzyC/BJiybcgTJkNI23tJGymm7LYN0fc9tH4v4KJMfFyYsOaRJGkhimchjYJO4jvzdA36aHbFxsiBRIuVAkLrB5sRFP2BO3uDWgpVw8TPfp4yciSI2RJtXcCfY96I+fpopAbDfMRKykhMrsBuDx/GhAN0SL49xY9NF48mZkTiMT48mKo3eXkOyo59ttDkfp+mgen9SMGWsWXNK0YBBYOSwX0VeSPbnTXpcjs6qJUTHtlTzEG9geezcAH3GkZlydb8I4ePhdJRMUmibfkkX61fpo3rpA6Pm2a/gtzdVobw7gQdP6aq4pco3x/GxJJOszpXn8P5cmRG0bBGtVPejxroe0K/RzS3k2NfCcAg6FjKF27gXIPfkki/nVazW3h5kOPMsbWsbqn0qNNZqmPoRzy5E39oDlFwSK/M9m6oUNM8WNJcLHLoDSKRYHetLf7QdgxMUyBSu5htYWDwD/oftemuKoXGiC3t2Dv+uueK+9L/Csek1TFgXMfJEIEzIFMg7kD01LKqSIY3Fowph7jW/bjXnr21ejEccUcSBI12qBQA1Hm45ycZ4Y5HiLVTp3HOp+/fXoIIoaDSqg3vYBBhNjdP8jzDMygkFgCSdI8vw7DMgzHikEgT4saJtqsfXjVroAc1Wl3UeoSYWXjxjEeWKVtryL/ACfUe2klGI8ZyOe/8LbclM6TBmWOScbo2ILKooC+3Hftpr1novTmWVIcQzLF/wDErGCG4FrX11fAAwquD6HQ+dkQYGLNlShQiC2IHOleJVVjrK27o5L1yfqKlBJFMuI4qWIolkAcDtd1qvLj4JAmczYrbiivtLqVPcUR6cV9b10LIgxcrrhiE7W7WZNxJ2n0Hy0n8RY+M0klkZMJBjQQ3Q9fir17fXXNxbOrlIqIz8qCWI48Ej4shQyNKoLSEfP2/pWp4nWHqOVmZSjKiBDIrMA5Ve44NCwa47/bTKeCOYlYsMifb8L7WBcV3s9uBXHOoJoYp8uNsVUWeWlJZaA9K9qr1406kkLTK4UmMr5KxTtyfLkr4kugLBH2F99S4uM+ODKYmMYQhdw2srE82T+U/L51qxxwTrBPPl4y+Y4VlEUYGznjvxx39+2pMnpGRk9PLxdOG1gJfMEheWyON3P0NHTOfYWipxf4TqKOGV5PKZhILVlJ+Y/rqdZvOMM/UcSWdHWjLyDwf96506g8OzKo/GRStJKdzxhSxIFUSOK4sd9OMLwp1eadCmMIYyKJeqUVz8Nc613wbZckXhjwwubKZSoWI0dh549Ppq59N8MAZv8AiYonxlspvBJF+n00d4V6DJ0eGRJZY3sjaEQLQGrDfGrRhsrOeU3bo1ijWOMIgpVFADQnWmCdIzCw+HyW9a0aNAddJ/ujMoE/wjwD3+Wmn0smE+EJVn6fkTJe2TJZhuFGiBX7VrNReBiD0iQqwf8AjEEjtwBrNNgf20SlyR+O4436fj+bMkI83aGdSwNg8ccjt351Fl9ZxMfGDebMwCA+ZCocEV3vkVq0yRJIhVxYP20KvS8Vd21GG4UfjPI/XSTxS1OUe4VKlRVY/EULGllY7uwkiX2vuGFXoqPrZ8zY8IY7bIimRiD6ir4/XTd/DnSHkd2wYrf83cA/bXh8M9HIr8EoHHAZgOO3rpFjzJ8obWhe3WsVIhJJFlItgEmA0pPue2h4uvxTrugdpFsihjP3H3P9NOx4f6WrbkxVQ3doxX+h1OvSsRV2lHdf+mSRnH6E6bRl8m1ork/X2x42kbp8ojBrcQVv7VqBfFWG7cwyAnmu/wDQasA8NdIBJOICSbJZ2JP1s6xfDPR1UquEgU9wGPP76V4818o2uInHiXA2E1MSOSFiN/uB760PiPpkyMmQSFsBldDxz68aeHw30cgA4MZAFAEnj99Yvhvo69unwccixda2jP5RtcSkdTm6DmeakTSq0nxCVFIBb/bvf01Dg5mJ0uIDyYpHd90pIIUDsOT60D+mugL4e6OpBHTsYkdrjBr9db4/RsDHUpDjhEJJ2Wdtnvx20voZb5RRZ9qOU9RiOVmTeRliLEZ7LLGfhHPOtTBg4zrHiQJPHIvxNKSh3drBPp2511x+ldPet2FjkjsfLFjQjeGejEEfgIwD/KpIH6A6D+myeUH3LOZ4vTsTLiAljdmRaG9xwDfYE8/IjnUn90TJhNBiDJgic7nAQM1g8fXt+2uknw10k1/hBwbHxt/vrE8OdJQUmIF9bDtf9dD2+XyD3DKL+Nhg6jDlyGRZFjCTB027q49ftqwQ9dwZWVMdZZmIukj7cXqwnpGEQQyOynurSuwP2JrWg6F0oS+auBAH/wCpUquK9NUjiyx4aEll1ciFvEOHFIscyZEe4WN8dent39NYfEnS1JuaTj2iJ/fVnbp+G8YSTGikUCgJFDf11BH0Xp0TM0WJGhYU20d9M4ZuzQuqPgQjxH0wrYklqrsxEaF6n1zByOnZkUTyFjEQf4ZHce+rHL4c6RKxaTBiO42QBQP2HGtf+Gej2LwYzXoSaP1F86VwztVaDrQH4FTb0SwDTTObIqz2PH1BH21mrBBBFjwpDBGscaClRBQA+Q1muiEdMVEm3bs//9k="/>
          <p:cNvSpPr>
            <a:spLocks noChangeAspect="1" noChangeArrowheads="1"/>
          </p:cNvSpPr>
          <p:nvPr/>
        </p:nvSpPr>
        <p:spPr bwMode="auto">
          <a:xfrm>
            <a:off x="63500" y="-608013"/>
            <a:ext cx="1619250" cy="12477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80" name="AutoShape 8" descr="data:image/jpeg;base64,/9j/4AAQSkZJRgABAQAAAQABAAD/2wBDAAkGBwgHBgkIBwgKCgkLDRYPDQwMDRsUFRAWIB0iIiAdHx8kKDQsJCYxJx8fLT0tMTU3Ojo6Iys/RD84QzQ5Ojf/2wBDAQoKCg0MDRoPDxo3JR8lNzc3Nzc3Nzc3Nzc3Nzc3Nzc3Nzc3Nzc3Nzc3Nzc3Nzc3Nzc3Nzc3Nzc3Nzc3Nzc3Nzf/wAARCACOALcDASIAAhEBAxEB/8QAGwAAAgIDAQAAAAAAAAAAAAAABAUDBgACBwH/xABBEAACAgEDAgQEBAMGBAQHAAABAgMRBAASIQUxBhNBUSJhcYEUMpGhI0KxBxUkM8HRFkNS4SViwvA0Y3KDorLx/8QAGQEAAwEBAQAAAAAAAAAAAAAAAQIDAAQF/8QAKREAAgIBAwMDBAMBAAAAAAAAAAECEQMSITEyQVETFKEEI1JhIjOBQv/aAAwDAQACEQMRAD8A6/1nq0PScYSzI8hdtqRoLLGr/SvXSD/jddpYdPk2gH/mDk/LjnWf2hIr42GpIss3BPcUL01gwsXJx4JZYg7GNTz27DmrrXJKWSWRxi6odJJWxOvjyFqrBckkg0/auPbWx8cot7unugDAAtIBf7emng6dhCqxIKHAHljUywQqKWJAB2AUcab08/5/Brj4K8PHEG+NTiEWaY+aDt9/TRCeMsNxaGMD/wCYXX/0fXTryo/SNPl8I1C+DiSCmxoT/wDbH+2tozL/AK+DXHwK28XwAFkGOUF2TMw5omuU9hqJfGkO6UNjqnlkj4nbmvop9PfTw4uOVCmCLaDYGwa1lxo2QIkUAF+sQI0dGb8vg1x8C9PGHTT/AJgmQVZYxmuf3/bUcnjbpyyFUimlF0GUDn7Xema4qhQpbgeiooH9NayYGLJG8ckKsrimBvnW05vILiBnxXgsB5GRjM7C1R5GQkVf/TxqP/ikk1HiRyGhQXKSzf8A250wbp+I4B/DQsQmwbkB49udQxdOjQHZDiISKJSH/voNZvIf4gTeK5lYK3SZjuXfaSBwAO5JFj314njbEKbmxpx7HgX++m2PjCKNkcqyE3to9/uTr1sLGdizRIb4N+2i4ZvyBcfAik8cwoTWE+0LbFnAo1ddvlxrD44jXcDgvQ7EOK9fl8vnp3HhYsTM0ePGrMKJ22a1J5MN/wCVHfr8I0NGb8vgNx8CZfG2AVXfBOJOAV+E0b7d/veoj46xGjLwYksjBtuwkKdPRDEtbYE57kKNDzQAZ0DJiRMlHfLwCv2+es45kur4CtL7ClfG6m/8A+4dlEgtu1Ecdqv9NFQeMcJ13SIIwTS3KOf1rTKXCxZjulxomPuUBOof7p6eK2YsaUbGy1+Xp9BrKGdPqBcfBG/iFWSNsWDzSxpkLUy/oCPQ+ugJvGa47MMnAeMqaIMgs81xxzpgnScWLnHXyj7hVb/9gda9YjROkZbSKHYQtyqAEjWksqV6jLT4HGHkplQCVAyg8EMKIP01mlPg4s/RUYgKSxBHHdfh9Per1mq45OUExWqdAPjnb5WOzV8KSFSSBz8Pvx76Z9Hff0rEY1zEvN36aD8Z0MFXa9tOCQeR8JIr9APvphhrsxIVpQQgsL27anBfekxn0onvnXutbFc60nmWGJ5GDEKu4hRZP01e6EqyXXgPOgs7NhgxyzyiNmQ7LNG/kPfVYyOr5OMh/EuxicDY7NsdvUAjivqa1KeVR4LQwuRY363ihtkYaSTcQUAG5QPWr7azK6zjwxyNGrzFBdKCbrvVapUvWMOOZd+RFE8Y3ARmyx9QewOo3z54oMiCeVssIaZ0O7Z/9R29vf6DmjqLzy7nT7aJb4esxrM8uTOI4WQFI3HbgH83bm9CTeJ1EqMgqNTUicGyfn716DSMTxEeYUQoyja1ghvWxzX7k61fqWKZRERE3mEqghYO4I9/b15Ok9WVbMf0Y90NOpZeRmJGXlnUwMWXyk/Nzxf/APedHf37OMaJ0VSq0JJHG1T71qr5TCLIKRhPjJLxyjavAs18+57alycifJKHGMUeMXI9B5pA5IHqePfQU5b0M8caSotMXVBlmZTOrwMVMUkB5S64P9fpo7PyIVxHj8wSFhtoPTH3++qM2XLMyyJKRuAEe0Bi7Gxwo9f04rjUkspSSFhOx3sA9ShRZHsx+RF3pllZN4FaovD5sCY29ZUdgoIXeLOq51XrjzZiQDfDEsiF3Rg3mLfoK57eml+TDM1O+OoVl4KHsD+3tYvXjzRmQfFHKHJESbtvAAs0bB9r9NCWZy4DDDGO5Ys7qsn4WR4544GDbUJ53evH20X0vqCzhYppo3n22PLPDD3+vy1VHMzEnHkjRdrCTHlFEi6I+Lt29rOo0lONmo4WWFKFJElEf+XtwT3r5cXplkknYHijJUXBZhiZ0iTyPtnNpfIB9hor8Sv4v8Pte9m/dXw9+311SW6pnZGGxaEFL3IMhTfJO0ChY4HrWj4fETtnJ+IKxoFO1VdaY89+aI40yzUTlgZbe+lnWsiGTomaQRtCMtN8NkenP01H03qvnzVkTr/FA8pQBQ45G71Ot/EeOknRsoFCzKu8ADmx/rqk5aoNohpcXTJvCWGcHpzwnkFw4NVdop7enrrNMOnxeWJuCCzi7N9lC8ew4Gs08I1FIm3uVv8AtAMnk4RjJCh2Lc0Ow9/r/XT3GcNGFUcIFW/f4Qf9dJvHce+HHdq2ornkcbvhqxRvn002wucVXPG6z2qv/YrUYWs0v8Ge8UbZjmLEmkXhlRiOL7D29dU/I63m5GFEissSr/nMW+MD04sV2P7aY5nXoMCXJhuWeV3O1E+Lb2FX6f8AbVTlyZ1lmeeWAp6UtNQP8z337/LvzqeXJb2OzBipboL6t1RsfHRvOky52KqIrB20aLEVdevy+egk6iMoS/gmTImUm5ZUtFYXwAeLAP2Gosq2QzY0mP8AxuFmEoR1PYsBYJHF1/voETPLijyE/DxxubdjQkrtX/Sb7kEnn11K2XVGv4ohEy4ojLKot9u0RqTz7Ba+Vgi9MBJJLE0W5mlnQN5Edou7uF+ZNV9NLc3LjgxUZ5ImZ9wYRNvQtZ7N8N19f00Tl5Rmx1lWVZ5925pY90ZUH1Ve5oWO/ftrU2HgnXLkbGEabIVJ2tAkgLFj2BJoA9uPYe51sq46JJmjKyTkLFueIKaSTuSQefcAewvQeW+RM03m4UkkTIlFJApJHJbgd7rj5fPWkMa9P/xOfJKtlmjiDj+G6j1v8xHPr/3CtsOwX+OxlmH42QvvJRCEeNHIHPANn0+XvrI41x2WDNnLygskO00rRkmjfvxdcUB+sGKZJICmIwmSaA0jSKXjBAsG6AuvlwDegGaPFi2lA8qygGFGLMTwLFClHrV+ujuuADQsVmjkSIIYyQhx5Nh4YqDtrleb4N2a9tay5GQX8kCWBgxKjbw+3ihZJXi+fkeNDQZOLHhLHHjIEkt5ZJC2+IUAOeQDdgdqHOpJJXxgmLi4WR1CGMDdIbXaxHzNmvfQoNjIZEcERZy0k0jKpOPIEVlJsAWbFDdwObrQ8uUAwXzGjIcxby3CA81d2SAR6dwPfWsrnFijCtkxLCQpdYSqMf5WsmzXevSuNI4MnMfMmxMeLH88WVlWiS98MT63zwdGrQHsPWBTMl8qePI3qLIiBZ/qzcDn04/10TgZMcsbJLkzwG/gDbUVgPzUfXn2+WlxzMd4xjRssM7LtEYVNsbqeXdhQYDk/O++h/xubLIfw/TsfJ8ugP5CyL/zNv3739NFbg7FjGU2NEwXHaB5Wt1aRgqi+CzVXrVX+2lM/VsKbFlV4FCI9ecxbdYNgAenHr8xpZkCeOSOKSfJWRYQfM2llq+PzGiKHoeeNeeXKzSTsBIwADK0duD3216gd61qAv0M4saSScyYues0W21aSQ2h9TxXA99dGMvndBnilAm2ReW5viTgX/XXLOjTxYiA4zqnmgqYmDfCL5K2OfQkd+dXvGyYB0OTGbL3ZAhadiE2lwRYJHvqkXpuyOZao8Fx6HJ5uBuIqpZVA9gsjAfsNZqLw7MJsEst0W3WTYO4Br//AC1muqDuKZwvkW+PCf7oCqwDGQA3zxRPb15C6kmzsLFxI8bIyxGxh9GO6gvfQn9oMTnDxpUPZzHXzYdz8uCPvpT1/FfKjjgkhjiVIwGyJFDAqQOOfnfGuaU2ski+KKlSYhzJpDIciGRNgYs0kh4Tm+R6ntY5u9KzNOIpcmRHkGQwCxGNhwCeV28L25v3HbUmfKoibGhefIjaYfwpFJN9gQDz2o0PlqOR+p4+DH5eWNmQ1Rt5ZZnYjkAcUfzc+lc6jyd3CMAGJG4kXGmd1MbAxfCoPYLfL8H00vz83GyoYseDJbHyYCryUlNEo/Tca+/Op8ryWd48wvMcWki2vutqHNg0KsH7c6VSlYWxI/PyHjkJJV0Kmv5gW7G6vjg2K0UrM2b5WXm4s6YQP4xUi3ysFIaJSL2m/hBHf9dNY8uXG6WY5sB2xciMIDDIVaSSwOVN80AeORuGlkT5ZiVo1mkF71xUdQ4i5AJPoQT+U88aKw4oIfw8TTZeQ4AcGXaoR2IJJs8/Fto++nfAFuw8GJXGT57NGwYRRAMFkYMKYG+SDYrjgaDXOwceSOR1xjGQ6JLIA7D+W+5PFng9yRrd94yyBFkeQ4TeZUV+DySCFK2O/FXwD6aDyc2MSy+S0TYI+CP8RLcxRT2K+h4AA9tIlYzdDGOXp+UJMyORI0lZWVhEVMzUV5PqOAKOvZJ0mzlmAcqY1aNo4vikY0CoDXzdcg96u+2lsYkjmOS34eSWQM+9tz2n5QQp/LQbsa9OOBqDLbLjzljw8NZnjk3Izjje1ltpB+FexBPy0VzsBjmJcWSR8bNgGMk1bWbGVjFfNA3bcg+h7aLO5MzagZmZQ3BJURn4izPRU9wKN0T8tJEmmjzJlBgzYoYwQjkhlI5Is8g2CLHJ960bjQ5mThrDDDL5BiJlJkSNwB6EsBwTwO9VpWqDyESZrzyNk5GVJFCnxREDzWAIHFirB5+uhZ+r4cmKceT+GY5W2rNHag0QQaJ9CBx2rW2Rk4KtCZo1x1kxQrCZTuiQA8g2N5v51ya+cEuBFI7qkIyFgVCzLj7TMGsXZ7epF+330QPY9GxsSTJAIdms5OMSoQUtWa2XQ9fQV66jxcrITGYZBXH8wFI5JSd0q2exHbgD5a0ikfFkxoo3CwbCdrSVu23bbbrmxYHsNCzwmSxDkhwvxiPZwST7k9quiftrJGbMg6kYpJMCeJZceOcu7eaTdGidwsheLA9dMfwy4ONAuEqyyyIZUaRgJApPc1yaFaWYEksbRiLGIjWjJkQuJCVJv/LsgAkDvXv6a0zJmidwMh9kr8bDzG1iqUMbv1HppqFb7jR87IgUfwzGrqpjlg/5nB+hHPJ7auPTzkz9MklkhXdHSAsaYLQ7e4/XXPJM/quJLMkRyY8mCIKUkj33GBQIA4GrD4ZeTIgyJJceSVwhDTM+4q3FH6enqNCSqLFk9jqPgcAdGf4mb+M1s3cnjmvTWa88CLt6KRTf5p4I+QHH6azXZg/qiedPk28YASYjQspKmB34HYhk5/Qtqk9SzsmTBkxXyY5GKBmCIbTigR7f+++rj4zdY4iSu4/hJ+PqUGqV1kYcGEIsgyzTupYUFCR8kAk+v5e2uTNvkZ1fTciePMxpGMkQxHYHdHK8xdjfJUEDjsLvtqDG6wFz8f8A8OxXxirwq7Ela9wTwK9zXy0t6lj4LQCRE8vJ8wSCJWDArXB3Hg37dhrTNMCeXHHBjGUfEsO0t+YgWSQKr/XSJUdj3JczO6VG0bf3g8U4kZQm1nEiqCF7gLt+331DPvGfPF0+B54mI8xciMboaH8tcAd+19+2h4zhrkPhZUwDuBHLMArhSvqLujyAKNc868y26e8cOPi5jQjywJAZASG4+IgCvWiO51RUthGT5kUOF5bTRHJlyCGkkxnYiueBQHqVrj09NEwyQ4fnSyMIdpWJnjjLOsoo2u48HgHt3PGlcMeScjZNNjR45JYSRBhSqatSARZuqHb7cs4hCcVcyHLyhh8u6Ry7lNGgE3Dk0OSRY3aDCiJ8nKz3yMaOMxwYzW9KzkFhwKs2SeOPnqSOGQzCYSeRGHDtBMVkFWeVBskA0CL/AJvlWt8bPOPDMkeOYo5RsgLnayWfiLC/zEVbCvXSkq8DwtkOiZU8ihUULtAAqySKsX7Vxzesv0Z7k/l5CHJnErYsrFfPC1tFkhQCPyggn66I/EZMWEqZarBhRmN5RCw8xjzyL9TS33GoM+ODH3GCU745A0s8YCqbsVXy5B+uiZs3FkhkEUkM0UYdkIRSnG3tYsCyaHsB21uTGY7gEGXIllwGi3yBIx5kjWPgN8t3Hz4Ne2j5Z0mxmOeshgU7kBmUbiTbAi/iH3v99LYOmQ+QMpvKx4EZJS3mAyyE1wvoi8XXej7jRanCpjjoiK0m0TSR7CSL3EAntR5Ne/OklEZAmVOIVhGQQzAGJRkQswU+vqK9tS5Hn9I6nHJkTwQrHGixpA5Amcihuo1YBFg6kXIPWIH/AA81sWWKJVRiIu5cEDsKHc9/XUuR0fFaPIYY1ymPZFHG7FeKBJPHNVd8dhzp40gNgCxPi0uVGZMZo3O9r2qVJ7lWPw8+tCgNTSGBsRxPNKyqixxE+WwiU3wAvJvgd9Qv+PwmRp1ZxEqq0qQhSwqvLPPAHajd3xraaFWRZI41iOySPICMykElSebFrxfy0a3oF7Am6SfJR8PpsUag+Q0EZYgEDuB72PeufvqSJcmJo5seXHdwrKqkFfL+EjdJQoE3Xe+B9inxpeny4zNi46SRJ50+RjZO4TKQRSk8hiT+l1ehD5kmKZW/w+P5lK2REVKswBJIHcaYUJjkyYnhly2jmCUJI4mLq3cAkWLP7XqxdHylk6c8ECrDHMQSyqbb1HJ7n6XYGq707L8mOWPKxsdjJJzkxOxDE+o9G71RGrvldJx8XGx5Y8nfIybni3C1FE2PYcV+2pT6WCWyL14Nh8jpZUMWVmDizfdFJ+nJPGs1v4QYno0XPYKKHYUoH+ms124uhHnS5FvjoSKuFNC7K8bMWo/y2vp681xqv+Io1ZsVJwqwqrKXPBUcXR9+e2rH4+Yx9OhdWCkybeT6dz/QaVS9Ok67jozymPyQaCjuWv8A2H665MivLJHThajTZznJdvPCJD/hgWYTuxWNjwPU8/Oh3vQKGHysvMYSNLvVjJst0B7FT6cXz8tOeqdLlwpvwGTKHyXD7WXlVHfgehoV29dVzKh/CoUGFLDjuFaJcm9zLfPtZ28Hg1oRR2N7As3WoSzwxM0O8qrzb/5QbA4+ff768wMYSx78aePzWZlkEz/mQ9ib4BscD19a1NkY+LHhvLBWKnLRiOcy7RsobgeRz+ntoKTCizmxziNKEZR50hNiRwOWCjn247DVUqWxOwqObA3CGTKmCgM5DxDlhQHHb9O9alhnhXKyXyIzLHFEEVMhdrCwf5QaDcA3WgcPCeDHUhlyUmm2PCkd/DweT6djfpxzppjthjIhimknhgCD42S+SRuBqgbpgObN6VoZMyOSSXKmx8coj5VRp8LSoOAW+OiQKs9vQ6kGV/dg27sKOOEMAdxZ5SwAVwvFcWobvR5Gg+o50haaHF/EhIwRCXpApuiQFHrZA9tAwpJjwpJl45IQq6sHUM636evYfbWSM3Q66nl+RHj5hZMuTJRZJIJIyzRjjtxwPvfHPyEEODNkH8O5hyRGinzH2KorsoF+38119dALm5hmEiEsrlSQTuNXwGPe+f2006RHN5+KHjSaF5C0wSbdKyKtVt4rkd+5vRqlsCxh0zIlx545kxiHX4zLOoZ5gR+eh/KeOAe/317+JlzIcufAyA0HlXkKyLFR7AUfS7qhZrUDuBIyI/wlCUWIG122B8Jqx9jZJ0pz0g6bJtV3GSiihJ2YEnkV2FX351NK2M3QfHJiwpF/dyzCVXdQyygBhR3Fj3r09v11BufqARsZMaMiExmOOxy3Zmrjt69vloXMkDCRYVVFKlKlkewKHFegI7XqeSfIbHgw48lfIiS2x1Ulm7ilFc36HT0LdhMaN0WRZupZePkrGTtiKmQLzturF3zz+uicnNW4FyMeKGBBbIfg+IHgkA0bu6OhsjKklaExY2UqpBtkj8oyOpHNhaGwfOtS4fVYsb8IkwZFSLZG4iAJogb2HZiATz+2h2DYVNLJm4cYwysUl26Yi7DJ8VWvqeDzfpdDUUq4EWIFmO1twJeVtzE1RIsfl+fHf76JTanVPxrdSx2QxOUac7JYb9Vviu/YCgdCpjrPnNLlZiRY6AbZUjDMwNV8I4B7/txrAHXQYOl4a78Iu0gsBNvIP/UCPTtq7y9Jw4OhfiI2MjmFtsrG7FM39dR+BMOD8E8gVWUkBTVmq9/XT/q8IHSJ1j+HYhIA+h7aKh/Btkck96RP4KkjfoMQSwUd1cMKIO40P0I+1azWeDGWTo6zIdyyN39yoC/+nWa6cL+2jklyxZ/aG5XHxCCy8tZHPHB/07/76jhx8rHx2lw5KaOYsY7sSrtBrUn9oWwx4IcMQGdqX2AHyPy9NTYGcmJgYn4pizZMjKJACQTZr6DsNczSeeVlYXSopXX8mLqDlo4WGQ5QSosuwM19h69hqvZeOuPHD+KSQZBDsMUkuVJIAPPI+3J411GbpMOXkZUeRKrhhccakBogRyeOfvqt9R8Di5MzM6hIYofjC9yAO3PfQcZcnWpx4Od4uNjmWWRcMjbMAkczvtxxzu3H+bt632rXuZ0mPzph01zJYCboTXmG7tRz+npronSvDH95YzTFvKxytxLe/dzdm+efb66MwvDMHSstFjwzK8gJfIB/IT3r21kpNWFzjdHO8nBlwMcoqzOqAkPGu1VN/Lv68H6euhZxkjCx8WGHeci0gi8pTsHb7e9/7a6dldATHwnyurZj5KwNujoflPpdcnnVVlxYuowzPArY81ATSueJByCUA/f61pGmuRotPgq6zthRY+OIImmkJLKQGcLVbbHJ7E7dDY88k+Q5OMss6s3mKsG5UU8Ux/l+X2rnTDInh6PGscEJnyGVlZ5KJ2H/AMovaePQ9u+lGJDkRQ5DYksuNG4+MBCxYVVNzwO5BPvpk4gaZIqZTSBpklSC9hkhUqrivzXVcet6n/DGKVcVnikUDy4jHtse5sjdXJG4ck+mo8HpcgikORN5RCgxO0hoEtVD5/XtemYH4LHlTMaabJPeKJ73xKfzbhytEk/Ovno2bSByTjFGyRyNqr8TliQvJ2gkXfNccaiTNieNJZo8XEESPGqNGVdrqt3Fknv89TTxS4yGeRo55ZYh8eQwZTzwCK5JvsdCZi5iY6LnoCJZTJEkQNsaPsbH39BrRozCE6c8QOVP1CJI5SVaR7Fkr6rzweOf21A8rrGHx0xkM7qdsdFVAHpdEgAGq9ToYHBeOPJ6h57MtK0XAN1dmzQvmh871JkpAcwT4cjRjYFhUM0rIfb9OflWjzyC/BJiybcgTJkNI23tJGymm7LYN0fc9tH4v4KJMfFyYsOaRJGkhimchjYJO4jvzdA36aHbFxsiBRIuVAkLrB5sRFP2BO3uDWgpVw8TPfp4yciSI2RJtXcCfY96I+fpopAbDfMRKykhMrsBuDx/GhAN0SL49xY9NF48mZkTiMT48mKo3eXkOyo59ttDkfp+mgen9SMGWsWXNK0YBBYOSwX0VeSPbnTXpcjs6qJUTHtlTzEG9geezcAH3GkZlydb8I4ePhdJRMUmibfkkX61fpo3rpA6Pm2a/gtzdVobw7gQdP6aq4pco3x/GxJJOszpXn8P5cmRG0bBGtVPejxroe0K/RzS3k2NfCcAg6FjKF27gXIPfkki/nVazW3h5kOPMsbWsbqn0qNNZqmPoRzy5E39oDlFwSK/M9m6oUNM8WNJcLHLoDSKRYHetLf7QdgxMUyBSu5htYWDwD/oftemuKoXGiC3t2Dv+uueK+9L/Csek1TFgXMfJEIEzIFMg7kD01LKqSIY3Fowph7jW/bjXnr21ejEccUcSBI12qBQA1Hm45ycZ4Y5HiLVTp3HOp+/fXoIIoaDSqg3vYBBhNjdP8jzDMygkFgCSdI8vw7DMgzHikEgT4saJtqsfXjVroAc1Wl3UeoSYWXjxjEeWKVtryL/ACfUe2klGI8ZyOe/8LbclM6TBmWOScbo2ILKooC+3Hftpr1novTmWVIcQzLF/wDErGCG4FrX11fAAwquD6HQ+dkQYGLNlShQiC2IHOleJVVjrK27o5L1yfqKlBJFMuI4qWIolkAcDtd1qvLj4JAmczYrbiivtLqVPcUR6cV9b10LIgxcrrhiE7W7WZNxJ2n0Hy0n8RY+M0klkZMJBjQQ3Q9fir17fXXNxbOrlIqIz8qCWI48Ej4shQyNKoLSEfP2/pWp4nWHqOVmZSjKiBDIrMA5Ve44NCwa47/bTKeCOYlYsMifb8L7WBcV3s9uBXHOoJoYp8uNsVUWeWlJZaA9K9qr1406kkLTK4UmMr5KxTtyfLkr4kugLBH2F99S4uM+ODKYmMYQhdw2srE82T+U/L51qxxwTrBPPl4y+Y4VlEUYGznjvxx39+2pMnpGRk9PLxdOG1gJfMEheWyON3P0NHTOfYWipxf4TqKOGV5PKZhILVlJ+Y/rqdZvOMM/UcSWdHWjLyDwf96506g8OzKo/GRStJKdzxhSxIFUSOK4sd9OMLwp1eadCmMIYyKJeqUVz8Nc613wbZckXhjwwubKZSoWI0dh549Ppq59N8MAZv8AiYonxlspvBJF+n00d4V6DJ0eGRJZY3sjaEQLQGrDfGrRhsrOeU3bo1ijWOMIgpVFADQnWmCdIzCw+HyW9a0aNAddJ/ujMoE/wjwD3+Wmn0smE+EJVn6fkTJe2TJZhuFGiBX7VrNReBiD0iQqwf8AjEEjtwBrNNgf20SlyR+O4436fj+bMkI83aGdSwNg8ccjt351Fl9ZxMfGDebMwCA+ZCocEV3vkVq0yRJIhVxYP20KvS8Vd21GG4UfjPI/XSTxS1OUe4VKlRVY/EULGllY7uwkiX2vuGFXoqPrZ8zY8IY7bIimRiD6ir4/XTd/DnSHkd2wYrf83cA/bXh8M9HIr8EoHHAZgOO3rpFjzJ8obWhe3WsVIhJJFlItgEmA0pPue2h4uvxTrugdpFsihjP3H3P9NOx4f6WrbkxVQ3doxX+h1OvSsRV2lHdf+mSRnH6E6bRl8m1ork/X2x42kbp8ojBrcQVv7VqBfFWG7cwyAnmu/wDQasA8NdIBJOICSbJZ2JP1s6xfDPR1UquEgU9wGPP76V4818o2uInHiXA2E1MSOSFiN/uB760PiPpkyMmQSFsBldDxz68aeHw30cgA4MZAFAEnj99Yvhvo69unwccixda2jP5RtcSkdTm6DmeakTSq0nxCVFIBb/bvf01Dg5mJ0uIDyYpHd90pIIUDsOT60D+mugL4e6OpBHTsYkdrjBr9db4/RsDHUpDjhEJJ2Wdtnvx20voZb5RRZ9qOU9RiOVmTeRliLEZ7LLGfhHPOtTBg4zrHiQJPHIvxNKSh3drBPp2511x+ldPet2FjkjsfLFjQjeGejEEfgIwD/KpIH6A6D+myeUH3LOZ4vTsTLiAljdmRaG9xwDfYE8/IjnUn90TJhNBiDJgic7nAQM1g8fXt+2uknw10k1/hBwbHxt/vrE8OdJQUmIF9bDtf9dD2+XyD3DKL+Nhg6jDlyGRZFjCTB027q49ftqwQ9dwZWVMdZZmIukj7cXqwnpGEQQyOynurSuwP2JrWg6F0oS+auBAH/wCpUquK9NUjiyx4aEll1ciFvEOHFIscyZEe4WN8dent39NYfEnS1JuaTj2iJ/fVnbp+G8YSTGikUCgJFDf11BH0Xp0TM0WJGhYU20d9M4ZuzQuqPgQjxH0wrYklqrsxEaF6n1zByOnZkUTyFjEQf4ZHce+rHL4c6RKxaTBiO42QBQP2HGtf+Gej2LwYzXoSaP1F86VwztVaDrQH4FTb0SwDTTObIqz2PH1BH21mrBBBFjwpDBGscaClRBQA+Q1muiEdMVEm3bs//9k="/>
          <p:cNvSpPr>
            <a:spLocks noChangeAspect="1" noChangeArrowheads="1"/>
          </p:cNvSpPr>
          <p:nvPr/>
        </p:nvSpPr>
        <p:spPr bwMode="auto">
          <a:xfrm>
            <a:off x="63500" y="-608013"/>
            <a:ext cx="1619250" cy="12477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082" name="Picture 10" descr="https://encrypted-tbn1.google.com/images?q=tbn:ANd9GcS545Ku56GMTNPOEG1E82vwoIC_Ds5CmpJfQALS8B7gtXDPwXHWa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8400" y="3200400"/>
            <a:ext cx="1752600" cy="1353970"/>
          </a:xfrm>
          <a:prstGeom prst="rect">
            <a:avLst/>
          </a:prstGeom>
          <a:noFill/>
        </p:spPr>
      </p:pic>
      <p:pic>
        <p:nvPicPr>
          <p:cNvPr id="3084" name="Picture 12" descr="https://encrypted-tbn1.google.com/images?q=tbn:ANd9GcQS17H_H-QL7CS5b_qXzIYpGjDEWixM8gMWl5mJq5P-Dt-1dByxSQ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9000" y="4800600"/>
            <a:ext cx="1371600" cy="1831157"/>
          </a:xfrm>
          <a:prstGeom prst="rect">
            <a:avLst/>
          </a:prstGeom>
          <a:noFill/>
        </p:spPr>
      </p:pic>
      <p:pic>
        <p:nvPicPr>
          <p:cNvPr id="3086" name="Picture 14" descr="https://encrypted-tbn3.google.com/images?q=tbn:ANd9GcRpESvlIGb617kIHSiYpwqvqMuukIBfnnZoTDE4lhjWimolJ76nO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19600" y="5209148"/>
            <a:ext cx="2209800" cy="16488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0" y="609600"/>
            <a:ext cx="3200400" cy="685800"/>
          </a:xfrm>
        </p:spPr>
        <p:txBody>
          <a:bodyPr/>
          <a:lstStyle/>
          <a:p>
            <a:r>
              <a:rPr lang="en-US" dirty="0" smtClean="0"/>
              <a:t>Preservation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0" y="1524000"/>
            <a:ext cx="42672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Many ruins left over</a:t>
            </a:r>
          </a:p>
          <a:p>
            <a:r>
              <a:rPr lang="en-US" dirty="0" smtClean="0"/>
              <a:t>Many houses in Pompeii</a:t>
            </a:r>
          </a:p>
          <a:p>
            <a:r>
              <a:rPr lang="en-US" dirty="0" smtClean="0"/>
              <a:t>Others in:</a:t>
            </a:r>
          </a:p>
          <a:p>
            <a:pPr lvl="1"/>
            <a:r>
              <a:rPr lang="en-US" dirty="0" smtClean="0"/>
              <a:t>England</a:t>
            </a:r>
          </a:p>
          <a:p>
            <a:pPr lvl="1"/>
            <a:r>
              <a:rPr lang="en-US" dirty="0" smtClean="0"/>
              <a:t>Germany</a:t>
            </a:r>
          </a:p>
          <a:p>
            <a:pPr lvl="1"/>
            <a:r>
              <a:rPr lang="en-US" dirty="0" smtClean="0"/>
              <a:t>Italy</a:t>
            </a:r>
          </a:p>
          <a:p>
            <a:pPr lvl="1"/>
            <a:r>
              <a:rPr lang="en-US" dirty="0" smtClean="0"/>
              <a:t>Other countries</a:t>
            </a:r>
          </a:p>
          <a:p>
            <a:r>
              <a:rPr lang="en-US" dirty="0" smtClean="0"/>
              <a:t>Different portions preserved</a:t>
            </a:r>
          </a:p>
          <a:p>
            <a:r>
              <a:rPr lang="en-US" dirty="0" smtClean="0"/>
              <a:t>Different kinds preserved</a:t>
            </a:r>
          </a:p>
          <a:p>
            <a:pPr lvl="1"/>
            <a:r>
              <a:rPr lang="en-US" dirty="0" err="1" smtClean="0"/>
              <a:t>Domus</a:t>
            </a:r>
            <a:endParaRPr lang="en-US" dirty="0" smtClean="0"/>
          </a:p>
          <a:p>
            <a:pPr lvl="1"/>
            <a:r>
              <a:rPr lang="en-US" dirty="0" err="1" smtClean="0"/>
              <a:t>Insula</a:t>
            </a:r>
            <a:endParaRPr lang="en-US" dirty="0" smtClean="0"/>
          </a:p>
          <a:p>
            <a:pPr lvl="1"/>
            <a:r>
              <a:rPr lang="en-US" dirty="0" smtClean="0"/>
              <a:t>Villa</a:t>
            </a:r>
          </a:p>
        </p:txBody>
      </p:sp>
      <p:pic>
        <p:nvPicPr>
          <p:cNvPr id="1026" name="Picture 2" descr="https://encrypted-tbn1.google.com/images?q=tbn:ANd9GcQ_r_wNb9sa27bZgtW8uOCF6u5FOSTy5RpSK-zs7tr5EL7rcHoWJ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4343400"/>
            <a:ext cx="3051534" cy="2285706"/>
          </a:xfrm>
          <a:prstGeom prst="rect">
            <a:avLst/>
          </a:prstGeom>
          <a:noFill/>
        </p:spPr>
      </p:pic>
      <p:pic>
        <p:nvPicPr>
          <p:cNvPr id="1030" name="Picture 6" descr="https://encrypted-tbn2.google.com/images?q=tbn:ANd9GcS84j9emxJAU5FFwMz0LmLk0DvecUugXjSjfsdyKId2_HaOAMcF_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2057400"/>
            <a:ext cx="2438400" cy="2438401"/>
          </a:xfrm>
          <a:prstGeom prst="rect">
            <a:avLst/>
          </a:prstGeom>
          <a:noFill/>
        </p:spPr>
      </p:pic>
      <p:pic>
        <p:nvPicPr>
          <p:cNvPr id="1028" name="Picture 4" descr="https://encrypted-tbn1.google.com/images?q=tbn:ANd9GcSVDHElOrfqqK0flUpdIPhyE-OTD74s9w-ff_IYPI-rvkGKXQx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28600"/>
            <a:ext cx="2971800" cy="19704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429000" cy="1143000"/>
          </a:xfrm>
        </p:spPr>
        <p:txBody>
          <a:bodyPr/>
          <a:lstStyle/>
          <a:p>
            <a:r>
              <a:rPr lang="en-US" dirty="0" smtClean="0"/>
              <a:t>Now vs. Then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724400" y="1524000"/>
            <a:ext cx="4114800" cy="32316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Then:</a:t>
            </a:r>
            <a:endParaRPr lang="en-US" dirty="0" smtClean="0"/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Layouts are similar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err="1" smtClean="0"/>
              <a:t>Peristylium</a:t>
            </a:r>
            <a:r>
              <a:rPr lang="en-US" sz="2000" dirty="0" smtClean="0"/>
              <a:t> courtyard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Slaves live in house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Many generations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Rented out shops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Small dark hot kitchens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A few pieces of furniture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Natural light sources</a:t>
            </a:r>
          </a:p>
          <a:p>
            <a:pPr lvl="1">
              <a:buFont typeface="Arial" pitchFamily="34" charset="0"/>
              <a:buChar char="•"/>
            </a:pPr>
            <a:endParaRPr lang="en-US" sz="20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381000" y="1524000"/>
            <a:ext cx="4114800" cy="32316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dirty="0" smtClean="0"/>
              <a:t>Now: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Layouts vary widely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Outdoor yards</a:t>
            </a:r>
            <a:endParaRPr lang="en-US" dirty="0" smtClean="0"/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No slaves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Normally one generation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Normally no shops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Larger kitchens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More furniture</a:t>
            </a:r>
          </a:p>
          <a:p>
            <a:pPr lvl="1">
              <a:buFont typeface="Arial" pitchFamily="34" charset="0"/>
              <a:buChar char="•"/>
            </a:pPr>
            <a:r>
              <a:rPr lang="en-US" sz="2000" dirty="0" smtClean="0"/>
              <a:t>Natural and unnatural light</a:t>
            </a:r>
          </a:p>
          <a:p>
            <a:pPr lvl="1">
              <a:buFont typeface="Arial" pitchFamily="34" charset="0"/>
              <a:buChar char="•"/>
            </a:pPr>
            <a:endParaRPr lang="en-US" sz="2000" dirty="0" smtClean="0"/>
          </a:p>
        </p:txBody>
      </p:sp>
      <p:pic>
        <p:nvPicPr>
          <p:cNvPr id="2050" name="Picture 2" descr="https://encrypted-tbn1.google.com/images?q=tbn:ANd9GcRHJlhG0Jj8O5gK7IXC7rmP32CcWKSpsXFdIzQKMGOfNmcOW_P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4953000"/>
            <a:ext cx="2647950" cy="1733551"/>
          </a:xfrm>
          <a:prstGeom prst="rect">
            <a:avLst/>
          </a:prstGeom>
          <a:noFill/>
        </p:spPr>
      </p:pic>
      <p:pic>
        <p:nvPicPr>
          <p:cNvPr id="2052" name="Picture 4" descr="https://encrypted-tbn0.google.com/images?q=tbn:ANd9GcQfpTuvtPfE7nUpVGpEtif1__SAUKs1QlB21JuS6ZC6_sxd_mF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4953000"/>
            <a:ext cx="2667000" cy="1752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Bibliograohy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4114800" cy="5410200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 smtClean="0"/>
              <a:t>Photos</a:t>
            </a:r>
            <a:r>
              <a:rPr lang="en-US" sz="2000" dirty="0" smtClean="0"/>
              <a:t>:</a:t>
            </a:r>
          </a:p>
          <a:p>
            <a:r>
              <a:rPr lang="en-US" sz="1800" dirty="0"/>
              <a:t>visual.merriam-webster.com</a:t>
            </a:r>
            <a:endParaRPr lang="en-US" sz="2000" dirty="0" smtClean="0"/>
          </a:p>
          <a:p>
            <a:r>
              <a:rPr lang="en-US" sz="1800" dirty="0" smtClean="0"/>
              <a:t>library.thinkquest.org</a:t>
            </a:r>
          </a:p>
          <a:p>
            <a:r>
              <a:rPr lang="en-US" sz="1800" dirty="0" smtClean="0">
                <a:hlinkClick r:id="rId2"/>
              </a:rPr>
              <a:t>http://www.vroma.org/~bmcmanus/house.html</a:t>
            </a:r>
            <a:endParaRPr lang="en-US" sz="1800" dirty="0" smtClean="0"/>
          </a:p>
          <a:p>
            <a:r>
              <a:rPr lang="en-US" sz="1800" dirty="0" smtClean="0"/>
              <a:t>University of Pennsylvania Museum of Archaeology (models)</a:t>
            </a:r>
          </a:p>
          <a:p>
            <a:r>
              <a:rPr lang="en-US" sz="1800" dirty="0" smtClean="0">
                <a:hlinkClick r:id="rId3"/>
              </a:rPr>
              <a:t>http://library.thinkquest.org/22866/English/Architecture/huizen.html#</a:t>
            </a:r>
            <a:endParaRPr lang="en-US" sz="1800" dirty="0" smtClean="0"/>
          </a:p>
          <a:p>
            <a:r>
              <a:rPr lang="en-US" sz="1800" dirty="0" smtClean="0"/>
              <a:t>3sigma.com</a:t>
            </a:r>
          </a:p>
          <a:p>
            <a:r>
              <a:rPr lang="en-US" sz="1800" dirty="0" smtClean="0"/>
              <a:t>trekearth.com</a:t>
            </a:r>
          </a:p>
          <a:p>
            <a:r>
              <a:rPr lang="en-US" sz="1800" dirty="0" smtClean="0"/>
              <a:t>seasunandvillas.com</a:t>
            </a:r>
          </a:p>
          <a:p>
            <a:r>
              <a:rPr lang="en-US" sz="1800" dirty="0" smtClean="0"/>
              <a:t>dgengl3140.blogspot.com</a:t>
            </a:r>
          </a:p>
          <a:p>
            <a:r>
              <a:rPr lang="en-US" sz="1800" dirty="0" smtClean="0"/>
              <a:t>art.com</a:t>
            </a:r>
          </a:p>
          <a:p>
            <a:r>
              <a:rPr lang="en-US" sz="1800" dirty="0" smtClean="0"/>
              <a:t>replica3d.com</a:t>
            </a:r>
          </a:p>
          <a:p>
            <a:r>
              <a:rPr lang="en-US" sz="1800" dirty="0" smtClean="0"/>
              <a:t>www2.bc.edu</a:t>
            </a:r>
          </a:p>
          <a:p>
            <a:r>
              <a:rPr lang="en-US" sz="1800" dirty="0" smtClean="0"/>
              <a:t>cti.itc.virginia.edu</a:t>
            </a:r>
          </a:p>
          <a:p>
            <a:r>
              <a:rPr lang="en-US" sz="1800" dirty="0" smtClean="0"/>
              <a:t>stoneschool.com</a:t>
            </a:r>
          </a:p>
          <a:p>
            <a:r>
              <a:rPr lang="en-US" sz="1800" dirty="0" smtClean="0"/>
              <a:t>onlinehomes.webs.com</a:t>
            </a:r>
          </a:p>
          <a:p>
            <a:r>
              <a:rPr lang="en-US" sz="1800" dirty="0" smtClean="0"/>
              <a:t>vroma.org</a:t>
            </a:r>
            <a:endParaRPr lang="en-US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4267200" y="1600200"/>
            <a:ext cx="39624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Information: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dirty="0" smtClean="0">
                <a:hlinkClick r:id="rId2"/>
              </a:rPr>
              <a:t>http://www.vroma.org/~bmcmanus/house.html</a:t>
            </a:r>
            <a:endParaRPr lang="en-US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US" dirty="0" smtClean="0">
                <a:hlinkClick r:id="rId3"/>
              </a:rPr>
              <a:t>http://library.thinkquest.org/22866/English/Architecture/huizen.html#</a:t>
            </a:r>
            <a:endParaRPr lang="en-US" dirty="0" smtClean="0"/>
          </a:p>
          <a:p>
            <a:pPr marL="342900" indent="-342900"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003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81000"/>
            <a:ext cx="8839200" cy="103007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Layout of Common Upper-class Home (</a:t>
            </a:r>
            <a:r>
              <a:rPr lang="en-US" i="1" dirty="0" err="1" smtClean="0"/>
              <a:t>domus</a:t>
            </a:r>
            <a:r>
              <a:rPr lang="en-US" i="1" dirty="0" smtClean="0"/>
              <a:t>)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438400"/>
            <a:ext cx="6454851" cy="2490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 rot="20430921">
            <a:off x="381564" y="2181390"/>
            <a:ext cx="1083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Taberna</a:t>
            </a:r>
            <a:r>
              <a:rPr lang="en-US" dirty="0" smtClean="0"/>
              <a:t> </a:t>
            </a:r>
          </a:p>
          <a:p>
            <a:pPr algn="ctr"/>
            <a:r>
              <a:rPr lang="en-US" dirty="0" smtClean="0"/>
              <a:t>(shop)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 rot="20584205">
            <a:off x="104464" y="3610392"/>
            <a:ext cx="13832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Vestibulum</a:t>
            </a:r>
            <a:r>
              <a:rPr lang="en-US" dirty="0" smtClean="0"/>
              <a:t> (entrance hall)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362202" y="3124200"/>
            <a:ext cx="22424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Atrium</a:t>
            </a:r>
          </a:p>
          <a:p>
            <a:pPr algn="ctr"/>
            <a:endParaRPr lang="en-US" sz="1600" dirty="0">
              <a:solidFill>
                <a:schemeClr val="bg1"/>
              </a:solidFill>
            </a:endParaRPr>
          </a:p>
          <a:p>
            <a:pPr algn="ctr"/>
            <a:endParaRPr lang="en-US" sz="1600" dirty="0" smtClean="0">
              <a:solidFill>
                <a:schemeClr val="bg1"/>
              </a:solidFill>
            </a:endParaRPr>
          </a:p>
          <a:p>
            <a:pPr algn="ctr"/>
            <a:r>
              <a:rPr lang="en-US" sz="1600" dirty="0" smtClean="0">
                <a:solidFill>
                  <a:schemeClr val="bg1"/>
                </a:solidFill>
              </a:rPr>
              <a:t>(formal entrance hall)</a:t>
            </a:r>
            <a:endParaRPr lang="en-US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5029202" y="4953000"/>
            <a:ext cx="21932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Cubiculum (small room or bedroom)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 rot="1025655">
            <a:off x="7066592" y="1844101"/>
            <a:ext cx="1756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Triclinium</a:t>
            </a:r>
            <a:r>
              <a:rPr lang="en-US" dirty="0" smtClean="0"/>
              <a:t> (dining  room)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 rot="20969250">
            <a:off x="7357072" y="4810001"/>
            <a:ext cx="1529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Exedra (garden room)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505202" y="1828800"/>
            <a:ext cx="1295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Ala</a:t>
            </a:r>
            <a:r>
              <a:rPr lang="en-US" dirty="0" smtClean="0"/>
              <a:t> (wings off </a:t>
            </a:r>
            <a:r>
              <a:rPr lang="en-US" dirty="0" err="1" smtClean="0"/>
              <a:t>atruim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016830" y="4944118"/>
            <a:ext cx="1088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Culina</a:t>
            </a:r>
            <a:r>
              <a:rPr lang="en-US" dirty="0" smtClean="0"/>
              <a:t> (kitchen) 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2057402" y="4953000"/>
            <a:ext cx="1142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Tablinum</a:t>
            </a:r>
            <a:r>
              <a:rPr lang="en-US" dirty="0" smtClean="0"/>
              <a:t> (office or study)</a:t>
            </a:r>
            <a:endParaRPr lang="en-US" dirty="0"/>
          </a:p>
        </p:txBody>
      </p:sp>
      <p:cxnSp>
        <p:nvCxnSpPr>
          <p:cNvPr id="20" name="Straight Arrow Connector 19"/>
          <p:cNvCxnSpPr>
            <a:stCxn id="18" idx="3"/>
          </p:cNvCxnSpPr>
          <p:nvPr/>
        </p:nvCxnSpPr>
        <p:spPr>
          <a:xfrm flipV="1">
            <a:off x="3200401" y="3812141"/>
            <a:ext cx="1415143" cy="16025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 flipV="1">
            <a:off x="4599025" y="4550578"/>
            <a:ext cx="125378" cy="47862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3" idx="0"/>
          </p:cNvCxnSpPr>
          <p:nvPr/>
        </p:nvCxnSpPr>
        <p:spPr>
          <a:xfrm flipV="1">
            <a:off x="6125843" y="4519612"/>
            <a:ext cx="338896" cy="4333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3" idx="0"/>
          </p:cNvCxnSpPr>
          <p:nvPr/>
        </p:nvCxnSpPr>
        <p:spPr>
          <a:xfrm flipH="1" flipV="1">
            <a:off x="6007539" y="4595812"/>
            <a:ext cx="118304" cy="3571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3" idx="0"/>
          </p:cNvCxnSpPr>
          <p:nvPr/>
        </p:nvCxnSpPr>
        <p:spPr>
          <a:xfrm flipH="1" flipV="1">
            <a:off x="5550339" y="4595812"/>
            <a:ext cx="575504" cy="3571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4800602" y="2895600"/>
            <a:ext cx="220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Peristylium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 (columned garden)</a:t>
            </a:r>
          </a:p>
        </p:txBody>
      </p:sp>
    </p:spTree>
    <p:extLst>
      <p:ext uri="{BB962C8B-B14F-4D97-AF65-F5344CB8AC3E}">
        <p14:creationId xmlns:p14="http://schemas.microsoft.com/office/powerpoint/2010/main" val="322567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3048000" cy="731838"/>
          </a:xfrm>
        </p:spPr>
        <p:txBody>
          <a:bodyPr>
            <a:normAutofit/>
          </a:bodyPr>
          <a:lstStyle/>
          <a:p>
            <a:r>
              <a:rPr lang="en-US" dirty="0" err="1" smtClean="0"/>
              <a:t>Vestibulum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0" y="228600"/>
            <a:ext cx="5105400" cy="4114800"/>
          </a:xfrm>
        </p:spPr>
        <p:txBody>
          <a:bodyPr/>
          <a:lstStyle/>
          <a:p>
            <a:r>
              <a:rPr lang="en-US" dirty="0" smtClean="0"/>
              <a:t>Long hallway</a:t>
            </a:r>
          </a:p>
          <a:p>
            <a:r>
              <a:rPr lang="en-US" dirty="0" smtClean="0"/>
              <a:t>Connected house to outside street</a:t>
            </a:r>
          </a:p>
          <a:p>
            <a:r>
              <a:rPr lang="en-US" dirty="0" smtClean="0"/>
              <a:t>Many wall paintings</a:t>
            </a:r>
          </a:p>
          <a:p>
            <a:pPr lvl="1"/>
            <a:r>
              <a:rPr lang="en-US" dirty="0" smtClean="0"/>
              <a:t>Pompeii- </a:t>
            </a:r>
            <a:r>
              <a:rPr lang="en-US" dirty="0" err="1" smtClean="0"/>
              <a:t>Priapus</a:t>
            </a:r>
            <a:r>
              <a:rPr lang="en-US" dirty="0" smtClean="0"/>
              <a:t> god of fertility</a:t>
            </a:r>
          </a:p>
          <a:p>
            <a:r>
              <a:rPr lang="en-US" dirty="0" smtClean="0"/>
              <a:t>Mosaics on floor</a:t>
            </a:r>
          </a:p>
          <a:p>
            <a:pPr lvl="1"/>
            <a:r>
              <a:rPr lang="en-US" dirty="0" smtClean="0"/>
              <a:t>Messages such as:</a:t>
            </a:r>
          </a:p>
          <a:p>
            <a:pPr lvl="2"/>
            <a:r>
              <a:rPr lang="en-US" dirty="0" smtClean="0"/>
              <a:t>“Greetings”</a:t>
            </a:r>
          </a:p>
          <a:p>
            <a:pPr lvl="2"/>
            <a:r>
              <a:rPr lang="en-US" dirty="0" smtClean="0"/>
              <a:t>“Welcome”</a:t>
            </a:r>
          </a:p>
          <a:p>
            <a:pPr lvl="2"/>
            <a:r>
              <a:rPr lang="en-US" dirty="0" smtClean="0"/>
              <a:t>“Welcome money”</a:t>
            </a:r>
          </a:p>
          <a:p>
            <a:pPr lvl="2"/>
            <a:r>
              <a:rPr lang="en-US" dirty="0" smtClean="0"/>
              <a:t>“Beware of dog”</a:t>
            </a:r>
          </a:p>
        </p:txBody>
      </p:sp>
      <p:pic>
        <p:nvPicPr>
          <p:cNvPr id="5122" name="Picture 2" descr="vestibul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066800"/>
            <a:ext cx="3279566" cy="2190750"/>
          </a:xfrm>
          <a:prstGeom prst="rect">
            <a:avLst/>
          </a:prstGeom>
          <a:noFill/>
        </p:spPr>
      </p:pic>
      <p:pic>
        <p:nvPicPr>
          <p:cNvPr id="5124" name="Picture 4" descr="watchdog mosai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4343400"/>
            <a:ext cx="3352800" cy="2286001"/>
          </a:xfrm>
          <a:prstGeom prst="rect">
            <a:avLst/>
          </a:prstGeom>
          <a:noFill/>
        </p:spPr>
      </p:pic>
      <p:pic>
        <p:nvPicPr>
          <p:cNvPr id="5126" name="Picture 6" descr="http://www.vroma.org/images/mcmanus_images/priapu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0" y="3505200"/>
            <a:ext cx="2057400" cy="29840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038600" cy="1143000"/>
          </a:xfrm>
        </p:spPr>
        <p:txBody>
          <a:bodyPr/>
          <a:lstStyle/>
          <a:p>
            <a:r>
              <a:rPr lang="en-US" dirty="0" smtClean="0"/>
              <a:t>Atrium and Ala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/>
          </a:bodyPr>
          <a:lstStyle/>
          <a:p>
            <a:r>
              <a:rPr lang="en-US" dirty="0" smtClean="0"/>
              <a:t>Open, airy room</a:t>
            </a:r>
          </a:p>
          <a:p>
            <a:r>
              <a:rPr lang="en-US" dirty="0" smtClean="0"/>
              <a:t>Formal entrance room</a:t>
            </a:r>
          </a:p>
          <a:p>
            <a:r>
              <a:rPr lang="en-US" dirty="0" smtClean="0"/>
              <a:t>Main room with many rooms surrounding</a:t>
            </a:r>
          </a:p>
          <a:p>
            <a:r>
              <a:rPr lang="en-US" dirty="0" smtClean="0"/>
              <a:t>Gathering place of guests and clients</a:t>
            </a:r>
          </a:p>
          <a:p>
            <a:r>
              <a:rPr lang="en-US" dirty="0" smtClean="0"/>
              <a:t>Family occasions</a:t>
            </a:r>
          </a:p>
          <a:p>
            <a:r>
              <a:rPr lang="en-US" dirty="0" smtClean="0"/>
              <a:t>Square hole in center roof</a:t>
            </a:r>
          </a:p>
          <a:p>
            <a:r>
              <a:rPr lang="en-US" dirty="0" smtClean="0"/>
              <a:t>Square pool under hole</a:t>
            </a:r>
          </a:p>
          <a:p>
            <a:pPr lvl="1"/>
            <a:r>
              <a:rPr lang="en-US" dirty="0" smtClean="0"/>
              <a:t>Collect rainwater</a:t>
            </a:r>
          </a:p>
          <a:p>
            <a:r>
              <a:rPr lang="en-US" dirty="0" smtClean="0"/>
              <a:t>Paintings along walls</a:t>
            </a:r>
          </a:p>
          <a:p>
            <a:pPr lvl="1"/>
            <a:r>
              <a:rPr lang="en-US" dirty="0" smtClean="0"/>
              <a:t>Myths</a:t>
            </a:r>
          </a:p>
          <a:p>
            <a:pPr lvl="1"/>
            <a:r>
              <a:rPr lang="en-US" dirty="0" smtClean="0"/>
              <a:t>Family occasions</a:t>
            </a:r>
          </a:p>
          <a:p>
            <a:r>
              <a:rPr lang="en-US" dirty="0" smtClean="0"/>
              <a:t>No furniture</a:t>
            </a:r>
          </a:p>
          <a:p>
            <a:pPr lvl="1"/>
            <a:endParaRPr lang="en-US" dirty="0" smtClean="0"/>
          </a:p>
        </p:txBody>
      </p:sp>
      <p:pic>
        <p:nvPicPr>
          <p:cNvPr id="13314" name="Picture 2" descr="http://www.vroma.org/images/mcmanus_images/domusatrium_upen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228600"/>
            <a:ext cx="3228680" cy="2087880"/>
          </a:xfrm>
          <a:prstGeom prst="rect">
            <a:avLst/>
          </a:prstGeom>
          <a:noFill/>
        </p:spPr>
      </p:pic>
      <p:pic>
        <p:nvPicPr>
          <p:cNvPr id="13316" name="Picture 4" descr="http://wings.buffalo.edu/AandL/Maecenas/italy_except_rome_and_sicily/pompeii/ac8808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35860" y="3733800"/>
            <a:ext cx="4192240" cy="28423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1242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Cubiculum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Normally used as bedrooms (inner and upper level)</a:t>
            </a:r>
          </a:p>
          <a:p>
            <a:r>
              <a:rPr lang="en-US" dirty="0" smtClean="0"/>
              <a:t>Sometimes used as (off atrium):</a:t>
            </a:r>
          </a:p>
          <a:p>
            <a:pPr lvl="1"/>
            <a:r>
              <a:rPr lang="en-US" dirty="0" smtClean="0"/>
              <a:t>‘Conference’ room</a:t>
            </a:r>
          </a:p>
          <a:p>
            <a:pPr lvl="1"/>
            <a:r>
              <a:rPr lang="en-US" dirty="0" smtClean="0"/>
              <a:t>Library</a:t>
            </a:r>
          </a:p>
          <a:p>
            <a:r>
              <a:rPr lang="en-US" dirty="0" smtClean="0"/>
              <a:t>Only furnished with sleeping couch and wooden chest</a:t>
            </a:r>
          </a:p>
          <a:p>
            <a:r>
              <a:rPr lang="en-US" dirty="0" smtClean="0"/>
              <a:t>One window, maybe two if larger room</a:t>
            </a:r>
          </a:p>
          <a:p>
            <a:r>
              <a:rPr lang="en-US" dirty="0" smtClean="0"/>
              <a:t>Lavish wall paintings</a:t>
            </a:r>
          </a:p>
          <a:p>
            <a:endParaRPr lang="en-US" dirty="0" smtClean="0"/>
          </a:p>
        </p:txBody>
      </p:sp>
      <p:pic>
        <p:nvPicPr>
          <p:cNvPr id="12290" name="Picture 2" descr="cubicul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4114800"/>
            <a:ext cx="2343150" cy="2365182"/>
          </a:xfrm>
          <a:prstGeom prst="rect">
            <a:avLst/>
          </a:prstGeom>
          <a:noFill/>
        </p:spPr>
      </p:pic>
      <p:pic>
        <p:nvPicPr>
          <p:cNvPr id="12292" name="Picture 4" descr="http://www.vroma.org/images/mcmanus_images/boscorea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6600" y="3657600"/>
            <a:ext cx="1828800" cy="1786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1676400" cy="731838"/>
          </a:xfrm>
        </p:spPr>
        <p:txBody>
          <a:bodyPr/>
          <a:lstStyle/>
          <a:p>
            <a:r>
              <a:rPr lang="en-US" dirty="0" err="1" smtClean="0"/>
              <a:t>Culina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895600"/>
          </a:xfrm>
        </p:spPr>
        <p:txBody>
          <a:bodyPr/>
          <a:lstStyle/>
          <a:p>
            <a:r>
              <a:rPr lang="en-US" dirty="0" smtClean="0"/>
              <a:t>The kitchen</a:t>
            </a:r>
          </a:p>
          <a:p>
            <a:r>
              <a:rPr lang="en-US" dirty="0" smtClean="0"/>
              <a:t>Usually in corner or to side</a:t>
            </a:r>
          </a:p>
          <a:p>
            <a:r>
              <a:rPr lang="en-US" dirty="0" smtClean="0"/>
              <a:t>Hot, small, dark, smoky, poor ventilation</a:t>
            </a:r>
          </a:p>
          <a:p>
            <a:r>
              <a:rPr lang="en-US" dirty="0" smtClean="0"/>
              <a:t>Slaves cooked</a:t>
            </a:r>
          </a:p>
          <a:p>
            <a:r>
              <a:rPr lang="en-US" dirty="0" smtClean="0"/>
              <a:t>Brick and stone ovens heated by embers</a:t>
            </a:r>
          </a:p>
          <a:p>
            <a:r>
              <a:rPr lang="en-US" dirty="0" smtClean="0"/>
              <a:t>Top of oven used to keep food warm</a:t>
            </a:r>
          </a:p>
        </p:txBody>
      </p:sp>
      <p:pic>
        <p:nvPicPr>
          <p:cNvPr id="11266" name="Picture 2" descr="model of kitch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371600"/>
            <a:ext cx="3476625" cy="2019301"/>
          </a:xfrm>
          <a:prstGeom prst="rect">
            <a:avLst/>
          </a:prstGeom>
          <a:noFill/>
        </p:spPr>
      </p:pic>
      <p:pic>
        <p:nvPicPr>
          <p:cNvPr id="11268" name="Picture 4" descr="drawing of slaves preparing mea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1143000"/>
            <a:ext cx="3476625" cy="2695576"/>
          </a:xfrm>
          <a:prstGeom prst="rect">
            <a:avLst/>
          </a:prstGeom>
          <a:noFill/>
        </p:spPr>
      </p:pic>
      <p:pic>
        <p:nvPicPr>
          <p:cNvPr id="11270" name="Picture 6" descr="http://www.vroma.org/images/mcmanus_images/culinapot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77000" y="4648200"/>
            <a:ext cx="2381250" cy="1181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81000"/>
            <a:ext cx="2895600" cy="731838"/>
          </a:xfrm>
        </p:spPr>
        <p:txBody>
          <a:bodyPr/>
          <a:lstStyle/>
          <a:p>
            <a:r>
              <a:rPr lang="en-US" dirty="0" err="1" smtClean="0"/>
              <a:t>Peristylium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762000"/>
            <a:ext cx="3657600" cy="5562600"/>
          </a:xfrm>
        </p:spPr>
        <p:txBody>
          <a:bodyPr>
            <a:normAutofit/>
          </a:bodyPr>
          <a:lstStyle/>
          <a:p>
            <a:r>
              <a:rPr lang="en-US" dirty="0" smtClean="0"/>
              <a:t>Garden surrounded by columns</a:t>
            </a:r>
          </a:p>
          <a:p>
            <a:r>
              <a:rPr lang="en-US" dirty="0" smtClean="0"/>
              <a:t>Equivalent of lawn</a:t>
            </a:r>
          </a:p>
          <a:p>
            <a:r>
              <a:rPr lang="en-US" dirty="0" smtClean="0"/>
              <a:t>Near back of house</a:t>
            </a:r>
          </a:p>
          <a:p>
            <a:r>
              <a:rPr lang="en-US" dirty="0" smtClean="0"/>
              <a:t>Inner walls covered in paintings</a:t>
            </a:r>
          </a:p>
          <a:p>
            <a:pPr lvl="1"/>
            <a:r>
              <a:rPr lang="en-US" dirty="0" smtClean="0"/>
              <a:t>Pompeii- ‘Venus on the half-shell’</a:t>
            </a:r>
          </a:p>
          <a:p>
            <a:r>
              <a:rPr lang="en-US" dirty="0" smtClean="0"/>
              <a:t>Contains </a:t>
            </a:r>
            <a:r>
              <a:rPr lang="en-US" i="1" dirty="0" err="1" smtClean="0"/>
              <a:t>lararium</a:t>
            </a:r>
            <a:r>
              <a:rPr lang="en-US" i="1" dirty="0" smtClean="0"/>
              <a:t>- </a:t>
            </a:r>
            <a:r>
              <a:rPr lang="en-US" dirty="0" smtClean="0"/>
              <a:t>shrine to the gods</a:t>
            </a:r>
          </a:p>
          <a:p>
            <a:r>
              <a:rPr lang="en-US" dirty="0" smtClean="0"/>
              <a:t>Flowers, shrubs, fountains, benches, fish ponds</a:t>
            </a:r>
            <a:endParaRPr lang="en-US" dirty="0"/>
          </a:p>
        </p:txBody>
      </p:sp>
      <p:pic>
        <p:nvPicPr>
          <p:cNvPr id="10242" name="Picture 2" descr="peristyle garde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143000"/>
            <a:ext cx="3213454" cy="2209800"/>
          </a:xfrm>
          <a:prstGeom prst="rect">
            <a:avLst/>
          </a:prstGeom>
          <a:noFill/>
        </p:spPr>
      </p:pic>
      <p:pic>
        <p:nvPicPr>
          <p:cNvPr id="10244" name="Picture 4" descr="http://www.vroma.org/images/mcmanus_images/paula_chabot/house/pchouse.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3429000"/>
            <a:ext cx="2807231" cy="1441996"/>
          </a:xfrm>
          <a:prstGeom prst="rect">
            <a:avLst/>
          </a:prstGeom>
          <a:noFill/>
        </p:spPr>
      </p:pic>
      <p:pic>
        <p:nvPicPr>
          <p:cNvPr id="10246" name="Picture 6" descr="http://www.vroma.org/images/mcmanus_images/domusperistyle_upen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4953000"/>
            <a:ext cx="3276600" cy="17202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0" y="457200"/>
            <a:ext cx="2286000" cy="655638"/>
          </a:xfrm>
        </p:spPr>
        <p:txBody>
          <a:bodyPr/>
          <a:lstStyle/>
          <a:p>
            <a:r>
              <a:rPr lang="en-US" dirty="0" smtClean="0"/>
              <a:t>Exedra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457200"/>
            <a:ext cx="6934200" cy="2438400"/>
          </a:xfrm>
        </p:spPr>
        <p:txBody>
          <a:bodyPr/>
          <a:lstStyle/>
          <a:p>
            <a:r>
              <a:rPr lang="en-US" dirty="0" smtClean="0"/>
              <a:t>Garden room</a:t>
            </a:r>
          </a:p>
          <a:p>
            <a:r>
              <a:rPr lang="en-US" dirty="0" smtClean="0"/>
              <a:t>Large and elegant</a:t>
            </a:r>
          </a:p>
          <a:p>
            <a:r>
              <a:rPr lang="en-US" dirty="0" smtClean="0"/>
              <a:t>Off of </a:t>
            </a:r>
            <a:r>
              <a:rPr lang="en-US" dirty="0" err="1" smtClean="0"/>
              <a:t>peristylium</a:t>
            </a:r>
            <a:endParaRPr lang="en-US" dirty="0" smtClean="0"/>
          </a:p>
          <a:p>
            <a:r>
              <a:rPr lang="en-US" dirty="0" smtClean="0"/>
              <a:t>Formal entertainment and dinner parties</a:t>
            </a:r>
          </a:p>
          <a:p>
            <a:r>
              <a:rPr lang="en-US" dirty="0" smtClean="0"/>
              <a:t>Nature-themed wall paintings and mosaics</a:t>
            </a:r>
          </a:p>
          <a:p>
            <a:endParaRPr lang="en-US" dirty="0" smtClean="0"/>
          </a:p>
        </p:txBody>
      </p:sp>
      <p:pic>
        <p:nvPicPr>
          <p:cNvPr id="9220" name="Picture 4" descr="http://www.vroma.org/images/mcmanus_images/paula_chabot/house/pchouse.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4495800"/>
            <a:ext cx="3168520" cy="2074710"/>
          </a:xfrm>
          <a:prstGeom prst="rect">
            <a:avLst/>
          </a:prstGeom>
          <a:noFill/>
        </p:spPr>
      </p:pic>
      <p:pic>
        <p:nvPicPr>
          <p:cNvPr id="9222" name="Picture 6" descr="fresco of gard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419600"/>
            <a:ext cx="2784421" cy="2215437"/>
          </a:xfrm>
          <a:prstGeom prst="rect">
            <a:avLst/>
          </a:prstGeom>
          <a:noFill/>
        </p:spPr>
      </p:pic>
      <p:pic>
        <p:nvPicPr>
          <p:cNvPr id="9218" name="Picture 2" descr="http://www.vroma.org/images/mcmanus_images/domusexedra2_upen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7000" y="2819400"/>
            <a:ext cx="3292540" cy="220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228600"/>
            <a:ext cx="1981200" cy="731838"/>
          </a:xfrm>
        </p:spPr>
        <p:txBody>
          <a:bodyPr/>
          <a:lstStyle/>
          <a:p>
            <a:r>
              <a:rPr lang="en-US" dirty="0" err="1" smtClean="0"/>
              <a:t>Taberna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09600"/>
            <a:ext cx="5105400" cy="3886200"/>
          </a:xfrm>
        </p:spPr>
        <p:txBody>
          <a:bodyPr/>
          <a:lstStyle/>
          <a:p>
            <a:r>
              <a:rPr lang="en-US" dirty="0" smtClean="0"/>
              <a:t>Shops</a:t>
            </a:r>
          </a:p>
          <a:p>
            <a:r>
              <a:rPr lang="en-US" dirty="0" smtClean="0"/>
              <a:t>Rented out by masters of house</a:t>
            </a:r>
          </a:p>
          <a:p>
            <a:r>
              <a:rPr lang="en-US" dirty="0" smtClean="0"/>
              <a:t>Separate doors</a:t>
            </a:r>
          </a:p>
          <a:p>
            <a:r>
              <a:rPr lang="en-US" dirty="0" smtClean="0"/>
              <a:t>Sometimes not even connected</a:t>
            </a:r>
          </a:p>
          <a:p>
            <a:r>
              <a:rPr lang="en-US" dirty="0" smtClean="0"/>
              <a:t>Shops include:</a:t>
            </a:r>
          </a:p>
          <a:p>
            <a:pPr lvl="1"/>
            <a:r>
              <a:rPr lang="en-US" dirty="0" smtClean="0"/>
              <a:t>Wine</a:t>
            </a:r>
          </a:p>
          <a:p>
            <a:pPr lvl="1"/>
            <a:r>
              <a:rPr lang="en-US" dirty="0" smtClean="0"/>
              <a:t>Poultry</a:t>
            </a:r>
          </a:p>
          <a:p>
            <a:pPr lvl="1"/>
            <a:r>
              <a:rPr lang="en-US" dirty="0" smtClean="0"/>
              <a:t>Bakery</a:t>
            </a:r>
          </a:p>
          <a:p>
            <a:r>
              <a:rPr lang="en-US" dirty="0" smtClean="0"/>
              <a:t>Helped shield outside noise</a:t>
            </a:r>
            <a:endParaRPr lang="en-US" dirty="0"/>
          </a:p>
        </p:txBody>
      </p:sp>
      <p:pic>
        <p:nvPicPr>
          <p:cNvPr id="8194" name="Picture 2" descr="http://wings.buffalo.edu/AandL/Maecenas/italy_except_rome_and_sicily/herculaneum/ac8807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990600"/>
            <a:ext cx="3536500" cy="2405365"/>
          </a:xfrm>
          <a:prstGeom prst="rect">
            <a:avLst/>
          </a:prstGeom>
          <a:noFill/>
        </p:spPr>
      </p:pic>
      <p:pic>
        <p:nvPicPr>
          <p:cNvPr id="8196" name="Picture 4" descr="http://www.vroma.org/images/mcmanus_images/housemodel_upen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4419600"/>
            <a:ext cx="3733800" cy="1971447"/>
          </a:xfrm>
          <a:prstGeom prst="rect">
            <a:avLst/>
          </a:prstGeom>
          <a:noFill/>
        </p:spPr>
      </p:pic>
      <p:pic>
        <p:nvPicPr>
          <p:cNvPr id="8198" name="Picture 6" descr="poultry sho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3657600"/>
            <a:ext cx="3476625" cy="2228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4198</TotalTime>
  <Words>617</Words>
  <Application>Microsoft Office PowerPoint</Application>
  <PresentationFormat>On-screen Show (4:3)</PresentationFormat>
  <Paragraphs>188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Thatch</vt:lpstr>
      <vt:lpstr>Roman Housing</vt:lpstr>
      <vt:lpstr>Layout of Common Upper-class Home (domus)</vt:lpstr>
      <vt:lpstr>Vestibulum</vt:lpstr>
      <vt:lpstr>Atrium and Ala</vt:lpstr>
      <vt:lpstr>Cubiculum</vt:lpstr>
      <vt:lpstr>Culina</vt:lpstr>
      <vt:lpstr>Peristylium</vt:lpstr>
      <vt:lpstr>Exedra</vt:lpstr>
      <vt:lpstr>Taberna</vt:lpstr>
      <vt:lpstr>Tablinum</vt:lpstr>
      <vt:lpstr>Triclinium</vt:lpstr>
      <vt:lpstr>Poorer Houses</vt:lpstr>
      <vt:lpstr>Villas</vt:lpstr>
      <vt:lpstr>Preservation</vt:lpstr>
      <vt:lpstr>Now vs. Then</vt:lpstr>
      <vt:lpstr>Bibliograohy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Roman Housing</dc:title>
  <dc:creator>Windows User</dc:creator>
  <cp:lastModifiedBy>Miller,Leah</cp:lastModifiedBy>
  <cp:revision>32</cp:revision>
  <dcterms:created xsi:type="dcterms:W3CDTF">2011-10-12T14:26:00Z</dcterms:created>
  <dcterms:modified xsi:type="dcterms:W3CDTF">2011-12-05T14:58:23Z</dcterms:modified>
</cp:coreProperties>
</file>